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423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02-Nov-23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02-Nov-23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02-Nov-23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02-Nov-23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02-Nov-23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jpg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Relationship Id="rId14" Type="http://schemas.openxmlformats.org/officeDocument/2006/relationships/image" Target="../media/image8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43094" y="107953"/>
            <a:ext cx="721235" cy="75641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115777"/>
            <a:ext cx="11977017" cy="86698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96837" y="369412"/>
            <a:ext cx="866989" cy="100269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73536" y="595583"/>
            <a:ext cx="620714" cy="72374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534727" y="575479"/>
            <a:ext cx="693592" cy="49506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726179" y="525219"/>
            <a:ext cx="1274098" cy="27391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472618" y="409621"/>
            <a:ext cx="422186" cy="39956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550879" y="396951"/>
            <a:ext cx="397055" cy="341769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8442998" y="545323"/>
            <a:ext cx="1334409" cy="23622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9460768" y="1166036"/>
            <a:ext cx="628253" cy="75641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02-Nov-23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mailto:syl@staff.ubaya.ac.id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youtu.be/wSHTlqASd1c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ontent Placeholder 3">
            <a:extLst>
              <a:ext uri="{FF2B5EF4-FFF2-40B4-BE49-F238E27FC236}">
                <a16:creationId xmlns:a16="http://schemas.microsoft.com/office/drawing/2014/main" id="{020BAAAB-DA8B-EF3E-A9F3-8EC0995B17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" b="7244"/>
          <a:stretch/>
        </p:blipFill>
        <p:spPr>
          <a:xfrm>
            <a:off x="0" y="-17621"/>
            <a:ext cx="20089373" cy="11344591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067895" y="881513"/>
            <a:ext cx="1663700" cy="490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50" b="1" spc="-35" dirty="0">
                <a:solidFill>
                  <a:srgbClr val="79278F"/>
                </a:solidFill>
                <a:latin typeface="Arial"/>
                <a:cs typeface="Arial"/>
              </a:rPr>
              <a:t>I-</a:t>
            </a:r>
            <a:r>
              <a:rPr sz="3050" b="1" spc="-210" dirty="0">
                <a:solidFill>
                  <a:srgbClr val="79278F"/>
                </a:solidFill>
                <a:latin typeface="Arial"/>
                <a:cs typeface="Arial"/>
              </a:rPr>
              <a:t>CALLED</a:t>
            </a:r>
            <a:endParaRPr sz="30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3248" y="1315427"/>
            <a:ext cx="2473960" cy="42037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407034" marR="395605" indent="3175" algn="ctr">
              <a:lnSpc>
                <a:spcPts val="850"/>
              </a:lnSpc>
              <a:spcBef>
                <a:spcPts val="160"/>
              </a:spcBef>
            </a:pP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International</a:t>
            </a:r>
            <a:r>
              <a:rPr sz="750" spc="4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30" dirty="0">
                <a:solidFill>
                  <a:srgbClr val="79288E"/>
                </a:solidFill>
                <a:latin typeface="Microsoft Sans Serif"/>
                <a:cs typeface="Microsoft Sans Serif"/>
              </a:rPr>
              <a:t>Conference</a:t>
            </a:r>
            <a:r>
              <a:rPr sz="750" spc="-15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79288E"/>
                </a:solidFill>
                <a:latin typeface="Microsoft Sans Serif"/>
                <a:cs typeface="Microsoft Sans Serif"/>
              </a:rPr>
              <a:t>on</a:t>
            </a:r>
            <a:r>
              <a:rPr sz="750" spc="1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Culture,</a:t>
            </a:r>
            <a:r>
              <a:rPr sz="750" spc="50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Arts,</a:t>
            </a:r>
            <a:r>
              <a:rPr sz="750" spc="-5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30" dirty="0">
                <a:solidFill>
                  <a:srgbClr val="79288E"/>
                </a:solidFill>
                <a:latin typeface="Microsoft Sans Serif"/>
                <a:cs typeface="Microsoft Sans Serif"/>
              </a:rPr>
              <a:t>Language,</a:t>
            </a:r>
            <a:r>
              <a:rPr sz="750" spc="4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20" dirty="0">
                <a:solidFill>
                  <a:srgbClr val="79288E"/>
                </a:solidFill>
                <a:latin typeface="Microsoft Sans Serif"/>
                <a:cs typeface="Microsoft Sans Serif"/>
              </a:rPr>
              <a:t>Literature</a:t>
            </a:r>
            <a:r>
              <a:rPr sz="750" spc="-3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and</a:t>
            </a:r>
            <a:r>
              <a:rPr sz="750" spc="5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Education</a:t>
            </a:r>
            <a:endParaRPr sz="75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750" b="1" spc="-40" dirty="0">
                <a:solidFill>
                  <a:srgbClr val="7B2890"/>
                </a:solidFill>
                <a:latin typeface="Arial"/>
                <a:cs typeface="Arial"/>
              </a:rPr>
              <a:t>Faculty</a:t>
            </a:r>
            <a:r>
              <a:rPr sz="750" b="1" spc="-10" dirty="0">
                <a:solidFill>
                  <a:srgbClr val="7B2890"/>
                </a:solidFill>
                <a:latin typeface="Arial"/>
                <a:cs typeface="Arial"/>
              </a:rPr>
              <a:t> of </a:t>
            </a:r>
            <a:r>
              <a:rPr sz="750" b="1" spc="-45" dirty="0">
                <a:solidFill>
                  <a:srgbClr val="7B2890"/>
                </a:solidFill>
                <a:latin typeface="Arial"/>
                <a:cs typeface="Arial"/>
              </a:rPr>
              <a:t>Languages</a:t>
            </a:r>
            <a:r>
              <a:rPr sz="750" b="1" spc="-10" dirty="0">
                <a:solidFill>
                  <a:srgbClr val="7B2890"/>
                </a:solidFill>
                <a:latin typeface="Arial"/>
                <a:cs typeface="Arial"/>
              </a:rPr>
              <a:t> </a:t>
            </a:r>
            <a:r>
              <a:rPr sz="750" b="1" spc="-50" dirty="0">
                <a:solidFill>
                  <a:srgbClr val="7B2890"/>
                </a:solidFill>
                <a:latin typeface="Arial"/>
                <a:cs typeface="Arial"/>
              </a:rPr>
              <a:t>and</a:t>
            </a:r>
            <a:r>
              <a:rPr sz="750" b="1" spc="-10" dirty="0">
                <a:solidFill>
                  <a:srgbClr val="7B2890"/>
                </a:solidFill>
                <a:latin typeface="Arial"/>
                <a:cs typeface="Arial"/>
              </a:rPr>
              <a:t> </a:t>
            </a:r>
            <a:r>
              <a:rPr sz="750" b="1" spc="-20" dirty="0">
                <a:solidFill>
                  <a:srgbClr val="7B2890"/>
                </a:solidFill>
                <a:latin typeface="Arial"/>
                <a:cs typeface="Arial"/>
              </a:rPr>
              <a:t>Arts,</a:t>
            </a:r>
            <a:r>
              <a:rPr sz="750" b="1" spc="15" dirty="0">
                <a:solidFill>
                  <a:srgbClr val="7B2890"/>
                </a:solidFill>
                <a:latin typeface="Arial"/>
                <a:cs typeface="Arial"/>
              </a:rPr>
              <a:t> </a:t>
            </a:r>
            <a:r>
              <a:rPr sz="750" b="1" spc="-30" dirty="0">
                <a:solidFill>
                  <a:srgbClr val="7B2890"/>
                </a:solidFill>
                <a:latin typeface="Arial"/>
                <a:cs typeface="Arial"/>
              </a:rPr>
              <a:t>Universitas</a:t>
            </a:r>
            <a:r>
              <a:rPr sz="750" b="1" spc="5" dirty="0">
                <a:solidFill>
                  <a:srgbClr val="7B2890"/>
                </a:solidFill>
                <a:latin typeface="Arial"/>
                <a:cs typeface="Arial"/>
              </a:rPr>
              <a:t> </a:t>
            </a:r>
            <a:r>
              <a:rPr sz="750" b="1" spc="-35" dirty="0">
                <a:solidFill>
                  <a:srgbClr val="7B2890"/>
                </a:solidFill>
                <a:latin typeface="Arial"/>
                <a:cs typeface="Arial"/>
              </a:rPr>
              <a:t>Negeri </a:t>
            </a:r>
            <a:r>
              <a:rPr sz="750" b="1" spc="-10" dirty="0">
                <a:solidFill>
                  <a:srgbClr val="7B2890"/>
                </a:solidFill>
                <a:latin typeface="Arial"/>
                <a:cs typeface="Arial"/>
              </a:rPr>
              <a:t>Jakarta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64732" y="205722"/>
            <a:ext cx="444500" cy="1106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100" b="1" spc="55" dirty="0">
                <a:solidFill>
                  <a:srgbClr val="FBFBFB"/>
                </a:solidFill>
                <a:latin typeface="Arial Narrow"/>
                <a:cs typeface="Arial Narrow"/>
              </a:rPr>
              <a:t>a</a:t>
            </a:r>
            <a:endParaRPr sz="71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57928" y="1197210"/>
            <a:ext cx="66040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-80" dirty="0">
                <a:solidFill>
                  <a:srgbClr val="20BBD4"/>
                </a:solidFill>
                <a:latin typeface="Calibri"/>
                <a:cs typeface="Calibri"/>
              </a:rPr>
              <a:t>AKADEMISI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268177" y="1217979"/>
            <a:ext cx="2606675" cy="905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750" spc="-465" dirty="0">
                <a:solidFill>
                  <a:srgbClr val="008BFB"/>
                </a:solidFill>
                <a:latin typeface="Times New Roman"/>
                <a:cs typeface="Times New Roman"/>
              </a:rPr>
              <a:t>Cl</a:t>
            </a:r>
            <a:r>
              <a:rPr sz="5750" spc="-540" dirty="0">
                <a:solidFill>
                  <a:srgbClr val="008BFB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Verdana"/>
                <a:cs typeface="Verdana"/>
              </a:rPr>
              <a:t>Virtual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via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ZOOM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916460" y="1379760"/>
            <a:ext cx="2818130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35" dirty="0">
                <a:latin typeface="Verdana"/>
                <a:cs typeface="Verdana"/>
              </a:rPr>
              <a:t>November</a:t>
            </a:r>
            <a:r>
              <a:rPr sz="1800" spc="-170" dirty="0">
                <a:latin typeface="Verdana"/>
                <a:cs typeface="Verdana"/>
              </a:rPr>
              <a:t> </a:t>
            </a:r>
            <a:r>
              <a:rPr sz="1800" spc="-204" dirty="0">
                <a:latin typeface="Verdana"/>
                <a:cs typeface="Verdana"/>
              </a:rPr>
              <a:t>1st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-</a:t>
            </a:r>
            <a:r>
              <a:rPr sz="1800" spc="-190" dirty="0">
                <a:latin typeface="Verdana"/>
                <a:cs typeface="Verdana"/>
              </a:rPr>
              <a:t> </a:t>
            </a:r>
            <a:r>
              <a:rPr sz="1800" spc="-95" dirty="0">
                <a:latin typeface="Verdana"/>
                <a:cs typeface="Verdana"/>
              </a:rPr>
              <a:t>2nd,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2023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37357" y="511037"/>
            <a:ext cx="1219200" cy="82994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400" b="1" spc="-130" dirty="0">
                <a:solidFill>
                  <a:srgbClr val="58585A"/>
                </a:solidFill>
                <a:latin typeface="Calibri"/>
                <a:cs typeface="Calibri"/>
              </a:rPr>
              <a:t>DIES</a:t>
            </a:r>
            <a:r>
              <a:rPr sz="1400" b="1" spc="90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400" b="1" spc="-170" dirty="0">
                <a:solidFill>
                  <a:srgbClr val="58585A"/>
                </a:solidFill>
                <a:latin typeface="Calibri"/>
                <a:cs typeface="Calibri"/>
              </a:rPr>
              <a:t>NATALIS</a:t>
            </a:r>
            <a:r>
              <a:rPr sz="1400" b="1" spc="70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400" b="1" spc="-120" dirty="0">
                <a:solidFill>
                  <a:srgbClr val="58585A"/>
                </a:solidFill>
                <a:latin typeface="Calibri"/>
                <a:cs typeface="Calibri"/>
              </a:rPr>
              <a:t>KE-</a:t>
            </a:r>
            <a:r>
              <a:rPr sz="1400" b="1" spc="-65" dirty="0">
                <a:solidFill>
                  <a:srgbClr val="58585A"/>
                </a:solidFill>
                <a:latin typeface="Calibri"/>
                <a:cs typeface="Calibri"/>
              </a:rPr>
              <a:t>59</a:t>
            </a:r>
            <a:endParaRPr sz="1400">
              <a:latin typeface="Calibri"/>
              <a:cs typeface="Calibri"/>
            </a:endParaRPr>
          </a:p>
          <a:p>
            <a:pPr marL="12700" marR="26670" indent="4445">
              <a:lnSpc>
                <a:spcPts val="1240"/>
              </a:lnSpc>
              <a:spcBef>
                <a:spcPts val="290"/>
              </a:spcBef>
            </a:pPr>
            <a:r>
              <a:rPr sz="1100" spc="-105" dirty="0">
                <a:solidFill>
                  <a:srgbClr val="58585A"/>
                </a:solidFill>
                <a:latin typeface="Calibri"/>
                <a:cs typeface="Calibri"/>
              </a:rPr>
              <a:t>Universitas</a:t>
            </a:r>
            <a:r>
              <a:rPr sz="1100" spc="10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58585A"/>
                </a:solidFill>
                <a:latin typeface="Calibri"/>
                <a:cs typeface="Calibri"/>
              </a:rPr>
              <a:t>Negeri</a:t>
            </a:r>
            <a:r>
              <a:rPr sz="1100" spc="-45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spc="-75" dirty="0">
                <a:solidFill>
                  <a:srgbClr val="58585A"/>
                </a:solidFill>
                <a:latin typeface="Calibri"/>
                <a:cs typeface="Calibri"/>
              </a:rPr>
              <a:t>Jakarta</a:t>
            </a:r>
            <a:r>
              <a:rPr sz="1100" spc="500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spc="-210" dirty="0">
                <a:solidFill>
                  <a:srgbClr val="58585A"/>
                </a:solidFill>
                <a:latin typeface="Calibri"/>
                <a:cs typeface="Calibri"/>
              </a:rPr>
              <a:t>1964</a:t>
            </a:r>
            <a:r>
              <a:rPr sz="1100" spc="-35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A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58585A"/>
                </a:solidFill>
                <a:latin typeface="Calibri"/>
                <a:cs typeface="Calibri"/>
              </a:rPr>
              <a:t>2023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800" spc="-90" dirty="0">
                <a:solidFill>
                  <a:srgbClr val="5D5C5D"/>
                </a:solidFill>
                <a:latin typeface="Tahoma"/>
                <a:cs typeface="Tahoma"/>
              </a:rPr>
              <a:t>Menuju</a:t>
            </a:r>
            <a:r>
              <a:rPr sz="800" dirty="0">
                <a:solidFill>
                  <a:srgbClr val="5D5C5D"/>
                </a:solidFill>
                <a:latin typeface="Tahoma"/>
                <a:cs typeface="Tahoma"/>
              </a:rPr>
              <a:t> </a:t>
            </a:r>
            <a:r>
              <a:rPr sz="800" spc="-50" dirty="0">
                <a:solidFill>
                  <a:srgbClr val="5D5C5D"/>
                </a:solidFill>
                <a:latin typeface="Tahoma"/>
                <a:cs typeface="Tahoma"/>
              </a:rPr>
              <a:t>universitas</a:t>
            </a:r>
            <a:r>
              <a:rPr sz="800" spc="-15" dirty="0">
                <a:solidFill>
                  <a:srgbClr val="5D5C5D"/>
                </a:solidFill>
                <a:latin typeface="Tahoma"/>
                <a:cs typeface="Tahoma"/>
              </a:rPr>
              <a:t> </a:t>
            </a:r>
            <a:r>
              <a:rPr sz="800" spc="-60" dirty="0">
                <a:solidFill>
                  <a:srgbClr val="5D5C5D"/>
                </a:solidFill>
                <a:latin typeface="Tahoma"/>
                <a:cs typeface="Tahoma"/>
              </a:rPr>
              <a:t>kelas</a:t>
            </a:r>
            <a:r>
              <a:rPr sz="800" spc="-55" dirty="0">
                <a:solidFill>
                  <a:srgbClr val="5D5C5D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5D5C5D"/>
                </a:solidFill>
                <a:latin typeface="Tahoma"/>
                <a:cs typeface="Tahoma"/>
              </a:rPr>
              <a:t>dunia</a:t>
            </a:r>
            <a:endParaRPr sz="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20644" y="701623"/>
            <a:ext cx="12065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204" dirty="0">
                <a:solidFill>
                  <a:srgbClr val="53874B"/>
                </a:solidFill>
                <a:latin typeface="Times New Roman"/>
                <a:cs typeface="Times New Roman"/>
              </a:rPr>
              <a:t>t</a:t>
            </a:r>
            <a:r>
              <a:rPr sz="2800" b="1" spc="204" dirty="0">
                <a:solidFill>
                  <a:srgbClr val="904763"/>
                </a:solidFill>
                <a:latin typeface="Times New Roman"/>
                <a:cs typeface="Times New Roman"/>
              </a:rPr>
              <a:t>et</a:t>
            </a:r>
            <a:r>
              <a:rPr sz="2800" b="1" spc="204" dirty="0">
                <a:solidFill>
                  <a:srgbClr val="0B0B0B"/>
                </a:solidFill>
                <a:latin typeface="Times New Roman"/>
                <a:cs typeface="Times New Roman"/>
              </a:rPr>
              <a:t>�iv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637730" y="1029048"/>
            <a:ext cx="167449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45745" algn="l"/>
                <a:tab pos="484505" algn="l"/>
                <a:tab pos="723265" algn="l"/>
                <a:tab pos="924560" algn="l"/>
                <a:tab pos="1158240" algn="l"/>
                <a:tab pos="1391920" algn="l"/>
                <a:tab pos="1618615" algn="l"/>
              </a:tabLst>
            </a:pP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F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B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S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.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2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0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2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672808" y="1140144"/>
            <a:ext cx="153352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i="1" spc="110" dirty="0">
                <a:solidFill>
                  <a:srgbClr val="111111"/>
                </a:solidFill>
                <a:latin typeface="Century Gothic"/>
                <a:cs typeface="Century Gothic"/>
              </a:rPr>
              <a:t>Ad,</a:t>
            </a:r>
            <a:r>
              <a:rPr sz="800" i="1" spc="395" dirty="0">
                <a:solidFill>
                  <a:srgbClr val="111111"/>
                </a:solidFill>
                <a:latin typeface="Century Gothic"/>
                <a:cs typeface="Century Gothic"/>
              </a:rPr>
              <a:t> </a:t>
            </a:r>
            <a:r>
              <a:rPr sz="750" b="1" spc="20" dirty="0">
                <a:solidFill>
                  <a:srgbClr val="111111"/>
                </a:solidFill>
                <a:latin typeface="Calibri"/>
                <a:cs typeface="Calibri"/>
              </a:rPr>
              <a:t>ftlv1c"1tio�</a:t>
            </a:r>
            <a:r>
              <a:rPr sz="750" b="1" spc="21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750" b="1" spc="20" dirty="0">
                <a:solidFill>
                  <a:srgbClr val="111111"/>
                </a:solidFill>
                <a:latin typeface="Calibri"/>
                <a:cs typeface="Calibri"/>
              </a:rPr>
              <a:t>"1�tl</a:t>
            </a:r>
            <a:r>
              <a:rPr sz="750" b="1" spc="40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750" b="1" spc="-135" dirty="0">
                <a:solidFill>
                  <a:srgbClr val="111111"/>
                </a:solidFill>
                <a:latin typeface="Calibri"/>
                <a:cs typeface="Calibri"/>
              </a:rPr>
              <a:t>C,v1(tv1v�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93969" y="1380493"/>
            <a:ext cx="6044565" cy="4089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500" i="1" spc="-110" dirty="0">
                <a:solidFill>
                  <a:srgbClr val="48494A"/>
                </a:solidFill>
                <a:latin typeface="Calibri"/>
                <a:cs typeface="Calibri"/>
              </a:rPr>
              <a:t>h</a:t>
            </a:r>
            <a:r>
              <a:rPr sz="2500" i="1" spc="-270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i="1" spc="140" dirty="0">
                <a:solidFill>
                  <a:srgbClr val="48494A"/>
                </a:solidFill>
                <a:latin typeface="Calibri"/>
                <a:cs typeface="Calibri"/>
              </a:rPr>
              <a:t>ttps://icaI</a:t>
            </a:r>
            <a:r>
              <a:rPr sz="2500" i="1" spc="-310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i="1" spc="190" dirty="0">
                <a:solidFill>
                  <a:srgbClr val="48494A"/>
                </a:solidFill>
                <a:latin typeface="Calibri"/>
                <a:cs typeface="Calibri"/>
              </a:rPr>
              <a:t>led-</a:t>
            </a:r>
            <a:r>
              <a:rPr sz="2500" i="1" spc="185" dirty="0">
                <a:solidFill>
                  <a:srgbClr val="48494A"/>
                </a:solidFill>
                <a:latin typeface="Calibri"/>
                <a:cs typeface="Calibri"/>
              </a:rPr>
              <a:t>fbs-</a:t>
            </a:r>
            <a:r>
              <a:rPr sz="2500" i="1" spc="254" dirty="0">
                <a:solidFill>
                  <a:srgbClr val="48494A"/>
                </a:solidFill>
                <a:latin typeface="Calibri"/>
                <a:cs typeface="Calibri"/>
              </a:rPr>
              <a:t>u</a:t>
            </a:r>
            <a:r>
              <a:rPr sz="2500" i="1" spc="-225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48494A"/>
                </a:solidFill>
                <a:latin typeface="Calibri"/>
                <a:cs typeface="Calibri"/>
              </a:rPr>
              <a:t>nj.</a:t>
            </a:r>
            <a:r>
              <a:rPr sz="2500" i="1" spc="-250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i="1" spc="200" dirty="0">
                <a:solidFill>
                  <a:srgbClr val="48494A"/>
                </a:solidFill>
                <a:latin typeface="Calibri"/>
                <a:cs typeface="Calibri"/>
              </a:rPr>
              <a:t>akademisi.</a:t>
            </a:r>
            <a:r>
              <a:rPr sz="2500" i="1" spc="-145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48494A"/>
                </a:solidFill>
                <a:latin typeface="Times New Roman"/>
                <a:cs typeface="Times New Roman"/>
              </a:rPr>
              <a:t>co.</a:t>
            </a:r>
            <a:r>
              <a:rPr sz="2500" spc="-285" dirty="0">
                <a:solidFill>
                  <a:srgbClr val="48494A"/>
                </a:solidFill>
                <a:latin typeface="Times New Roman"/>
                <a:cs typeface="Times New Roman"/>
              </a:rPr>
              <a:t> </a:t>
            </a:r>
            <a:r>
              <a:rPr sz="2500" i="1" spc="170" dirty="0">
                <a:solidFill>
                  <a:srgbClr val="48494A"/>
                </a:solidFill>
                <a:latin typeface="Calibri"/>
                <a:cs typeface="Calibri"/>
              </a:rPr>
              <a:t>id/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705933" y="155669"/>
            <a:ext cx="83502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dirty="0">
                <a:latin typeface="Arial"/>
                <a:cs typeface="Arial"/>
              </a:rPr>
              <a:t>Supported</a:t>
            </a:r>
            <a:r>
              <a:rPr sz="950" spc="245" dirty="0">
                <a:latin typeface="Arial"/>
                <a:cs typeface="Arial"/>
              </a:rPr>
              <a:t> </a:t>
            </a:r>
            <a:r>
              <a:rPr sz="950" b="1" spc="-25" dirty="0">
                <a:latin typeface="Arial"/>
                <a:cs typeface="Arial"/>
              </a:rPr>
              <a:t>by:</a:t>
            </a:r>
            <a:endParaRPr sz="9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279259" y="525291"/>
            <a:ext cx="84010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-10" dirty="0">
                <a:solidFill>
                  <a:srgbClr val="900505"/>
                </a:solidFill>
                <a:latin typeface="Cambria"/>
                <a:cs typeface="Cambria"/>
              </a:rPr>
              <a:t>KLJNTKJURNAL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500299" y="668324"/>
            <a:ext cx="611505" cy="100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10" dirty="0">
                <a:solidFill>
                  <a:srgbClr val="252525"/>
                </a:solidFill>
                <a:latin typeface="Cambria"/>
                <a:cs typeface="Cambria"/>
              </a:rPr>
              <a:t>Reputable </a:t>
            </a:r>
            <a:r>
              <a:rPr sz="500" spc="-25" dirty="0">
                <a:solidFill>
                  <a:srgbClr val="252525"/>
                </a:solidFill>
                <a:latin typeface="Cambria"/>
                <a:cs typeface="Cambria"/>
              </a:rPr>
              <a:t>Publicatio11</a:t>
            </a:r>
            <a:endParaRPr sz="5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289028" y="813032"/>
            <a:ext cx="762000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55" dirty="0">
                <a:solidFill>
                  <a:srgbClr val="DFA475"/>
                </a:solidFill>
                <a:latin typeface="Microsoft Sans Serif"/>
                <a:cs typeface="Microsoft Sans Serif"/>
              </a:rPr>
              <a:t>\NEB</a:t>
            </a:r>
            <a:r>
              <a:rPr sz="750" spc="110" dirty="0">
                <a:solidFill>
                  <a:srgbClr val="DFA475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DFA475"/>
                </a:solidFill>
                <a:latin typeface="Microsoft Sans Serif"/>
                <a:cs typeface="Microsoft Sans Serif"/>
              </a:rPr>
              <a:t>Or</a:t>
            </a:r>
            <a:r>
              <a:rPr sz="750" spc="110" dirty="0">
                <a:solidFill>
                  <a:srgbClr val="DFA475"/>
                </a:solidFill>
                <a:latin typeface="Microsoft Sans Serif"/>
                <a:cs typeface="Microsoft Sans Serif"/>
              </a:rPr>
              <a:t> </a:t>
            </a:r>
            <a:r>
              <a:rPr sz="750" spc="-114" dirty="0">
                <a:solidFill>
                  <a:srgbClr val="DFA475"/>
                </a:solidFill>
                <a:latin typeface="Microsoft Sans Serif"/>
                <a:cs typeface="Microsoft Sans Serif"/>
              </a:rPr>
              <a:t>SC</a:t>
            </a:r>
            <a:r>
              <a:rPr sz="750" spc="-114" dirty="0">
                <a:solidFill>
                  <a:srgbClr val="DBAE96"/>
                </a:solidFill>
                <a:latin typeface="Microsoft Sans Serif"/>
                <a:cs typeface="Microsoft Sans Serif"/>
              </a:rPr>
              <a:t>I</a:t>
            </a:r>
            <a:r>
              <a:rPr sz="750" spc="-114" dirty="0">
                <a:solidFill>
                  <a:srgbClr val="D08E53"/>
                </a:solidFill>
                <a:latin typeface="Microsoft Sans Serif"/>
                <a:cs typeface="Microsoft Sans Serif"/>
              </a:rPr>
              <a:t>Er-</a:t>
            </a:r>
            <a:r>
              <a:rPr sz="750" spc="-120" dirty="0">
                <a:solidFill>
                  <a:srgbClr val="D08E53"/>
                </a:solidFill>
                <a:latin typeface="Microsoft Sans Serif"/>
                <a:cs typeface="Microsoft Sans Serif"/>
              </a:rPr>
              <a:t>-</a:t>
            </a:r>
            <a:r>
              <a:rPr sz="750" spc="-80" dirty="0">
                <a:solidFill>
                  <a:srgbClr val="D08E53"/>
                </a:solidFill>
                <a:latin typeface="Microsoft Sans Serif"/>
                <a:cs typeface="Microsoft Sans Serif"/>
              </a:rPr>
              <a:t>..</a:t>
            </a:r>
            <a:r>
              <a:rPr sz="750" spc="-80" dirty="0">
                <a:solidFill>
                  <a:srgbClr val="DFA475"/>
                </a:solidFill>
                <a:latin typeface="Microsoft Sans Serif"/>
                <a:cs typeface="Microsoft Sans Serif"/>
              </a:rPr>
              <a:t>CE</a:t>
            </a:r>
            <a:endParaRPr sz="75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208974" y="731885"/>
            <a:ext cx="108648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dirty="0">
                <a:solidFill>
                  <a:srgbClr val="0073B8"/>
                </a:solidFill>
                <a:latin typeface="Arial"/>
                <a:cs typeface="Arial"/>
              </a:rPr>
              <a:t>GENERASI</a:t>
            </a:r>
            <a:r>
              <a:rPr sz="800" b="1" spc="195" dirty="0">
                <a:solidFill>
                  <a:srgbClr val="0073B8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0073B8"/>
                </a:solidFill>
                <a:latin typeface="Arial"/>
                <a:cs typeface="Arial"/>
              </a:rPr>
              <a:t>PENELITI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827280" y="849681"/>
            <a:ext cx="462915" cy="88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" b="1" spc="-10" dirty="0">
                <a:solidFill>
                  <a:srgbClr val="0F5386"/>
                </a:solidFill>
                <a:latin typeface="Arial"/>
                <a:cs typeface="Arial"/>
              </a:rPr>
              <a:t>generoslpenellti.ld</a:t>
            </a:r>
            <a:endParaRPr sz="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715886" y="974070"/>
            <a:ext cx="2073910" cy="51308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950" dirty="0">
                <a:latin typeface="Arial"/>
                <a:cs typeface="Arial"/>
              </a:rPr>
              <a:t>Powered</a:t>
            </a:r>
            <a:r>
              <a:rPr sz="950" spc="105" dirty="0">
                <a:latin typeface="Arial"/>
                <a:cs typeface="Arial"/>
              </a:rPr>
              <a:t> </a:t>
            </a:r>
            <a:r>
              <a:rPr sz="950" b="1" spc="-25" dirty="0">
                <a:latin typeface="Arial"/>
                <a:cs typeface="Arial"/>
              </a:rPr>
              <a:t>by:</a:t>
            </a:r>
            <a:endParaRPr sz="950">
              <a:latin typeface="Arial"/>
              <a:cs typeface="Arial"/>
            </a:endParaRPr>
          </a:p>
          <a:p>
            <a:pPr marL="42545">
              <a:lnSpc>
                <a:spcPct val="100000"/>
              </a:lnSpc>
              <a:spcBef>
                <a:spcPts val="580"/>
              </a:spcBef>
            </a:pPr>
            <a:r>
              <a:rPr sz="1400" b="1" spc="-50" dirty="0">
                <a:solidFill>
                  <a:srgbClr val="3EBDB3"/>
                </a:solidFill>
                <a:latin typeface="Calibri"/>
                <a:cs typeface="Calibri"/>
              </a:rPr>
              <a:t>CONFERENCE</a:t>
            </a:r>
            <a:r>
              <a:rPr sz="1400" b="1" spc="-10" dirty="0">
                <a:solidFill>
                  <a:srgbClr val="3EBDB3"/>
                </a:solidFill>
                <a:latin typeface="Calibri"/>
                <a:cs typeface="Calibri"/>
              </a:rPr>
              <a:t> </a:t>
            </a:r>
            <a:r>
              <a:rPr sz="1400" b="1" spc="-90" dirty="0">
                <a:solidFill>
                  <a:srgbClr val="E2E8E9"/>
                </a:solidFill>
                <a:latin typeface="Calibri"/>
                <a:cs typeface="Calibri"/>
              </a:rPr>
              <a:t>SYSTEM</a:t>
            </a:r>
            <a:r>
              <a:rPr sz="1400" b="1" spc="75" dirty="0">
                <a:solidFill>
                  <a:srgbClr val="E2E8E9"/>
                </a:solidFill>
                <a:latin typeface="Calibri"/>
                <a:cs typeface="Calibri"/>
              </a:rPr>
              <a:t> </a:t>
            </a:r>
            <a:r>
              <a:rPr sz="700" spc="120" dirty="0">
                <a:solidFill>
                  <a:srgbClr val="3AAF9E"/>
                </a:solidFill>
                <a:latin typeface="Times New Roman"/>
                <a:cs typeface="Times New Roman"/>
              </a:rPr>
              <a:t>J,</a:t>
            </a:r>
            <a:r>
              <a:rPr sz="700" spc="5" dirty="0">
                <a:solidFill>
                  <a:srgbClr val="3AAF9E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3AAF9E"/>
                </a:solidFill>
                <a:latin typeface="Times New Roman"/>
                <a:cs typeface="Times New Roman"/>
              </a:rPr>
              <a:t>,\,,\LH1</a:t>
            </a:r>
            <a:r>
              <a:rPr sz="700" spc="50" dirty="0">
                <a:solidFill>
                  <a:srgbClr val="3AAF9E"/>
                </a:solidFill>
                <a:latin typeface="Times New Roman"/>
                <a:cs typeface="Times New Roman"/>
              </a:rPr>
              <a:t> </a:t>
            </a:r>
            <a:r>
              <a:rPr sz="700" spc="-50" dirty="0">
                <a:solidFill>
                  <a:srgbClr val="3EBDB3"/>
                </a:solidFill>
                <a:latin typeface="Times New Roman"/>
                <a:cs typeface="Times New Roman"/>
              </a:rPr>
              <a:t>c,</a:t>
            </a:r>
            <a:r>
              <a:rPr sz="700" spc="-50" dirty="0">
                <a:solidFill>
                  <a:srgbClr val="21434A"/>
                </a:solidFill>
                <a:latin typeface="Times New Roman"/>
                <a:cs typeface="Times New Roman"/>
              </a:rPr>
              <a:t>I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53D387-6DCE-0014-FCB0-EC4CC93B4119}"/>
              </a:ext>
            </a:extLst>
          </p:cNvPr>
          <p:cNvSpPr txBox="1"/>
          <p:nvPr/>
        </p:nvSpPr>
        <p:spPr>
          <a:xfrm>
            <a:off x="498632" y="2840655"/>
            <a:ext cx="17221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Empowering a village community through training on healthy lifestyle and appropriate medicine-related behavior</a:t>
            </a:r>
            <a:endParaRPr lang="en-US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034F969-F048-F37A-854E-BF6B79D86F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267" y="474743"/>
            <a:ext cx="1210052" cy="11959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0F55C53-0C44-ADB6-0F1B-C46A8713CB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66" y="629567"/>
            <a:ext cx="720614" cy="92243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F64C98D-42FD-02FB-4C3F-410F717009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645" y="519654"/>
            <a:ext cx="1130393" cy="110617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E37FA88-8C10-8F99-D607-47DD2779BF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668" y="668324"/>
            <a:ext cx="1536629" cy="818834"/>
          </a:xfrm>
          <a:prstGeom prst="rect">
            <a:avLst/>
          </a:prstGeom>
        </p:spPr>
      </p:pic>
      <p:sp>
        <p:nvSpPr>
          <p:cNvPr id="30" name="Google Shape;923;p34">
            <a:extLst>
              <a:ext uri="{FF2B5EF4-FFF2-40B4-BE49-F238E27FC236}">
                <a16:creationId xmlns:a16="http://schemas.microsoft.com/office/drawing/2014/main" id="{F790FEFA-2051-F6AC-A91E-E281BD174659}"/>
              </a:ext>
            </a:extLst>
          </p:cNvPr>
          <p:cNvSpPr txBox="1">
            <a:spLocks/>
          </p:cNvSpPr>
          <p:nvPr/>
        </p:nvSpPr>
        <p:spPr>
          <a:xfrm>
            <a:off x="564409" y="5343075"/>
            <a:ext cx="9661786" cy="1775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200" u="sng" dirty="0">
                <a:latin typeface="Times New Roman" panose="02020603050405020304" pitchFamily="18" charset="0"/>
                <a:ea typeface="PMingLiU" panose="02020500000000000000" pitchFamily="18" charset="-120"/>
              </a:rPr>
              <a:t>Sylvi Irawati</a:t>
            </a:r>
            <a:r>
              <a:rPr lang="en-US" sz="3200" u="sng" baseline="30000" dirty="0">
                <a:latin typeface="Times New Roman" panose="02020603050405020304" pitchFamily="18" charset="0"/>
                <a:ea typeface="PMingLiU" panose="02020500000000000000" pitchFamily="18" charset="-120"/>
              </a:rPr>
              <a:t>1,2</a:t>
            </a:r>
            <a:r>
              <a:rPr lang="en-US" sz="3200" dirty="0">
                <a:latin typeface="Times New Roman" panose="02020603050405020304" pitchFamily="18" charset="0"/>
                <a:ea typeface="PMingLiU" panose="02020500000000000000" pitchFamily="18" charset="-12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PMingLiU" panose="02020500000000000000" pitchFamily="18" charset="-120"/>
              </a:rPr>
              <a:t>Aguslina</a:t>
            </a:r>
            <a:r>
              <a:rPr lang="en-US" sz="3200" dirty="0">
                <a:latin typeface="Times New Roman" panose="02020603050405020304" pitchFamily="18" charset="0"/>
                <a:ea typeface="PMingLiU" panose="02020500000000000000" pitchFamily="18" charset="-120"/>
              </a:rPr>
              <a:t> Kirtishanti</a:t>
            </a:r>
            <a:r>
              <a:rPr lang="en-US" sz="3200" baseline="30000" dirty="0">
                <a:latin typeface="Times New Roman" panose="02020603050405020304" pitchFamily="18" charset="0"/>
                <a:ea typeface="PMingLiU" panose="02020500000000000000" pitchFamily="18" charset="-120"/>
              </a:rPr>
              <a:t>1</a:t>
            </a:r>
            <a:r>
              <a:rPr lang="en-US" sz="3200" dirty="0">
                <a:latin typeface="Times New Roman" panose="02020603050405020304" pitchFamily="18" charset="0"/>
                <a:ea typeface="PMingLiU" panose="02020500000000000000" pitchFamily="18" charset="-120"/>
              </a:rPr>
              <a:t>, </a:t>
            </a:r>
            <a:r>
              <a:rPr lang="en-US" sz="32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Vendra</a:t>
            </a:r>
            <a:r>
              <a:rPr lang="en-US" sz="3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Setiawan</a:t>
            </a:r>
            <a:r>
              <a:rPr lang="en-US" sz="3200" spc="-1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3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Astridani</a:t>
            </a:r>
            <a:r>
              <a:rPr lang="en-US" sz="3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Risky Putranti</a:t>
            </a:r>
            <a:r>
              <a:rPr lang="en-US" sz="3200" spc="-1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3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Reine Risa Risthanti</a:t>
            </a:r>
            <a:r>
              <a:rPr lang="en-US" sz="3200" spc="-1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3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Finna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Setiawan</a:t>
            </a: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Nikmatul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Ikhrom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Ekajayani</a:t>
            </a: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en-US" sz="3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256282-2EEC-9C17-A3DD-1839C9E88EB5}"/>
              </a:ext>
            </a:extLst>
          </p:cNvPr>
          <p:cNvSpPr txBox="1"/>
          <p:nvPr/>
        </p:nvSpPr>
        <p:spPr>
          <a:xfrm>
            <a:off x="571786" y="7483475"/>
            <a:ext cx="94841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1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Departemen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Farmasi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Klinis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 dan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Komunitas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Fakultas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Farmasi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, Universitas Surabaya, Surabaya,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Jawa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 Timur, 60293 Indonesia,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hlinkClick r:id="rId7"/>
              </a:rPr>
              <a:t>syl@staff.ubaya.ac.id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</a:endParaRPr>
          </a:p>
          <a:p>
            <a:pPr algn="l"/>
            <a:endParaRPr lang="en-US" sz="24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algn="l"/>
            <a:r>
              <a:rPr lang="en-US" sz="24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2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Pusat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Informasi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Obat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 dan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Layanan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Kefarmasian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 (PIOLK),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Fakultas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Farmasi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, Universitas Surabaya, Surabaya,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Jawa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 Timur, 60293 Indonesia</a:t>
            </a:r>
            <a:endParaRPr lang="en-US" sz="24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344877-40FC-EA77-4C7D-A61DB0B1EAB2}"/>
              </a:ext>
            </a:extLst>
          </p:cNvPr>
          <p:cNvSpPr txBox="1"/>
          <p:nvPr/>
        </p:nvSpPr>
        <p:spPr>
          <a:xfrm>
            <a:off x="13023850" y="8564714"/>
            <a:ext cx="6895350" cy="267765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r"/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Acknowledgement:</a:t>
            </a:r>
          </a:p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DRTPM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Kemdikbudristek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Trawas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Mojokerto</a:t>
            </a:r>
          </a:p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Universitas Surabaya</a:t>
            </a:r>
          </a:p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Universitas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Katolik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Mandala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895" y="881513"/>
            <a:ext cx="1663700" cy="490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50" b="1" spc="-35" dirty="0">
                <a:solidFill>
                  <a:srgbClr val="79278F"/>
                </a:solidFill>
                <a:latin typeface="Arial"/>
                <a:cs typeface="Arial"/>
              </a:rPr>
              <a:t>I-</a:t>
            </a:r>
            <a:r>
              <a:rPr sz="3050" b="1" spc="-210" dirty="0">
                <a:solidFill>
                  <a:srgbClr val="79278F"/>
                </a:solidFill>
                <a:latin typeface="Arial"/>
                <a:cs typeface="Arial"/>
              </a:rPr>
              <a:t>CALLED</a:t>
            </a:r>
            <a:endParaRPr sz="30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3248" y="1315427"/>
            <a:ext cx="2473960" cy="42037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407034" marR="395605" indent="3175" algn="ctr">
              <a:lnSpc>
                <a:spcPts val="850"/>
              </a:lnSpc>
              <a:spcBef>
                <a:spcPts val="160"/>
              </a:spcBef>
            </a:pP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International</a:t>
            </a:r>
            <a:r>
              <a:rPr sz="750" spc="4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30" dirty="0">
                <a:solidFill>
                  <a:srgbClr val="79288E"/>
                </a:solidFill>
                <a:latin typeface="Microsoft Sans Serif"/>
                <a:cs typeface="Microsoft Sans Serif"/>
              </a:rPr>
              <a:t>Conference</a:t>
            </a:r>
            <a:r>
              <a:rPr sz="750" spc="-15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79288E"/>
                </a:solidFill>
                <a:latin typeface="Microsoft Sans Serif"/>
                <a:cs typeface="Microsoft Sans Serif"/>
              </a:rPr>
              <a:t>on</a:t>
            </a:r>
            <a:r>
              <a:rPr sz="750" spc="1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Culture,</a:t>
            </a:r>
            <a:r>
              <a:rPr sz="750" spc="50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Arts,</a:t>
            </a:r>
            <a:r>
              <a:rPr sz="750" spc="-5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30" dirty="0">
                <a:solidFill>
                  <a:srgbClr val="79288E"/>
                </a:solidFill>
                <a:latin typeface="Microsoft Sans Serif"/>
                <a:cs typeface="Microsoft Sans Serif"/>
              </a:rPr>
              <a:t>Language,</a:t>
            </a:r>
            <a:r>
              <a:rPr sz="750" spc="4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20" dirty="0">
                <a:solidFill>
                  <a:srgbClr val="79288E"/>
                </a:solidFill>
                <a:latin typeface="Microsoft Sans Serif"/>
                <a:cs typeface="Microsoft Sans Serif"/>
              </a:rPr>
              <a:t>Literature</a:t>
            </a:r>
            <a:r>
              <a:rPr sz="750" spc="-3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and</a:t>
            </a:r>
            <a:r>
              <a:rPr sz="750" spc="5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Education</a:t>
            </a:r>
            <a:endParaRPr sz="75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750" b="1" spc="-40" dirty="0">
                <a:solidFill>
                  <a:srgbClr val="7B2890"/>
                </a:solidFill>
                <a:latin typeface="Arial"/>
                <a:cs typeface="Arial"/>
              </a:rPr>
              <a:t>Faculty</a:t>
            </a:r>
            <a:r>
              <a:rPr sz="750" b="1" spc="-10" dirty="0">
                <a:solidFill>
                  <a:srgbClr val="7B2890"/>
                </a:solidFill>
                <a:latin typeface="Arial"/>
                <a:cs typeface="Arial"/>
              </a:rPr>
              <a:t> of </a:t>
            </a:r>
            <a:r>
              <a:rPr sz="750" b="1" spc="-45" dirty="0">
                <a:solidFill>
                  <a:srgbClr val="7B2890"/>
                </a:solidFill>
                <a:latin typeface="Arial"/>
                <a:cs typeface="Arial"/>
              </a:rPr>
              <a:t>Languages</a:t>
            </a:r>
            <a:r>
              <a:rPr sz="750" b="1" spc="-10" dirty="0">
                <a:solidFill>
                  <a:srgbClr val="7B2890"/>
                </a:solidFill>
                <a:latin typeface="Arial"/>
                <a:cs typeface="Arial"/>
              </a:rPr>
              <a:t> </a:t>
            </a:r>
            <a:r>
              <a:rPr sz="750" b="1" spc="-50" dirty="0">
                <a:solidFill>
                  <a:srgbClr val="7B2890"/>
                </a:solidFill>
                <a:latin typeface="Arial"/>
                <a:cs typeface="Arial"/>
              </a:rPr>
              <a:t>and</a:t>
            </a:r>
            <a:r>
              <a:rPr sz="750" b="1" spc="-10" dirty="0">
                <a:solidFill>
                  <a:srgbClr val="7B2890"/>
                </a:solidFill>
                <a:latin typeface="Arial"/>
                <a:cs typeface="Arial"/>
              </a:rPr>
              <a:t> </a:t>
            </a:r>
            <a:r>
              <a:rPr sz="750" b="1" spc="-20" dirty="0">
                <a:solidFill>
                  <a:srgbClr val="7B2890"/>
                </a:solidFill>
                <a:latin typeface="Arial"/>
                <a:cs typeface="Arial"/>
              </a:rPr>
              <a:t>Arts,</a:t>
            </a:r>
            <a:r>
              <a:rPr sz="750" b="1" spc="15" dirty="0">
                <a:solidFill>
                  <a:srgbClr val="7B2890"/>
                </a:solidFill>
                <a:latin typeface="Arial"/>
                <a:cs typeface="Arial"/>
              </a:rPr>
              <a:t> </a:t>
            </a:r>
            <a:r>
              <a:rPr sz="750" b="1" spc="-30" dirty="0">
                <a:solidFill>
                  <a:srgbClr val="7B2890"/>
                </a:solidFill>
                <a:latin typeface="Arial"/>
                <a:cs typeface="Arial"/>
              </a:rPr>
              <a:t>Universitas</a:t>
            </a:r>
            <a:r>
              <a:rPr sz="750" b="1" spc="5" dirty="0">
                <a:solidFill>
                  <a:srgbClr val="7B2890"/>
                </a:solidFill>
                <a:latin typeface="Arial"/>
                <a:cs typeface="Arial"/>
              </a:rPr>
              <a:t> </a:t>
            </a:r>
            <a:r>
              <a:rPr sz="750" b="1" spc="-35" dirty="0">
                <a:solidFill>
                  <a:srgbClr val="7B2890"/>
                </a:solidFill>
                <a:latin typeface="Arial"/>
                <a:cs typeface="Arial"/>
              </a:rPr>
              <a:t>Negeri </a:t>
            </a:r>
            <a:r>
              <a:rPr sz="750" b="1" spc="-10" dirty="0">
                <a:solidFill>
                  <a:srgbClr val="7B2890"/>
                </a:solidFill>
                <a:latin typeface="Arial"/>
                <a:cs typeface="Arial"/>
              </a:rPr>
              <a:t>Jakarta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64732" y="205722"/>
            <a:ext cx="444500" cy="1106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100" b="1" spc="55" dirty="0">
                <a:solidFill>
                  <a:srgbClr val="FBFBFB"/>
                </a:solidFill>
                <a:latin typeface="Arial Narrow"/>
                <a:cs typeface="Arial Narrow"/>
              </a:rPr>
              <a:t>a</a:t>
            </a:r>
            <a:endParaRPr sz="71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57928" y="1197210"/>
            <a:ext cx="66040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-80" dirty="0">
                <a:solidFill>
                  <a:srgbClr val="20BBD4"/>
                </a:solidFill>
                <a:latin typeface="Calibri"/>
                <a:cs typeface="Calibri"/>
              </a:rPr>
              <a:t>AKADEMISI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268177" y="1217979"/>
            <a:ext cx="2606675" cy="905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750" spc="-465" dirty="0">
                <a:solidFill>
                  <a:srgbClr val="008BFB"/>
                </a:solidFill>
                <a:latin typeface="Times New Roman"/>
                <a:cs typeface="Times New Roman"/>
              </a:rPr>
              <a:t>Cl</a:t>
            </a:r>
            <a:r>
              <a:rPr sz="5750" spc="-540" dirty="0">
                <a:solidFill>
                  <a:srgbClr val="008BFB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Verdana"/>
                <a:cs typeface="Verdana"/>
              </a:rPr>
              <a:t>Virtual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via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ZOOM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916460" y="1379760"/>
            <a:ext cx="2818130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35" dirty="0">
                <a:latin typeface="Verdana"/>
                <a:cs typeface="Verdana"/>
              </a:rPr>
              <a:t>November</a:t>
            </a:r>
            <a:r>
              <a:rPr sz="1800" spc="-170" dirty="0">
                <a:latin typeface="Verdana"/>
                <a:cs typeface="Verdana"/>
              </a:rPr>
              <a:t> </a:t>
            </a:r>
            <a:r>
              <a:rPr sz="1800" spc="-204" dirty="0">
                <a:latin typeface="Verdana"/>
                <a:cs typeface="Verdana"/>
              </a:rPr>
              <a:t>1st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-</a:t>
            </a:r>
            <a:r>
              <a:rPr sz="1800" spc="-190" dirty="0">
                <a:latin typeface="Verdana"/>
                <a:cs typeface="Verdana"/>
              </a:rPr>
              <a:t> </a:t>
            </a:r>
            <a:r>
              <a:rPr sz="1800" spc="-95" dirty="0">
                <a:latin typeface="Verdana"/>
                <a:cs typeface="Verdana"/>
              </a:rPr>
              <a:t>2nd,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2023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37357" y="511037"/>
            <a:ext cx="1219200" cy="82994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400" b="1" spc="-130" dirty="0">
                <a:solidFill>
                  <a:srgbClr val="58585A"/>
                </a:solidFill>
                <a:latin typeface="Calibri"/>
                <a:cs typeface="Calibri"/>
              </a:rPr>
              <a:t>DIES</a:t>
            </a:r>
            <a:r>
              <a:rPr sz="1400" b="1" spc="90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400" b="1" spc="-170" dirty="0">
                <a:solidFill>
                  <a:srgbClr val="58585A"/>
                </a:solidFill>
                <a:latin typeface="Calibri"/>
                <a:cs typeface="Calibri"/>
              </a:rPr>
              <a:t>NATALIS</a:t>
            </a:r>
            <a:r>
              <a:rPr sz="1400" b="1" spc="70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400" b="1" spc="-120" dirty="0">
                <a:solidFill>
                  <a:srgbClr val="58585A"/>
                </a:solidFill>
                <a:latin typeface="Calibri"/>
                <a:cs typeface="Calibri"/>
              </a:rPr>
              <a:t>KE-</a:t>
            </a:r>
            <a:r>
              <a:rPr sz="1400" b="1" spc="-65" dirty="0">
                <a:solidFill>
                  <a:srgbClr val="58585A"/>
                </a:solidFill>
                <a:latin typeface="Calibri"/>
                <a:cs typeface="Calibri"/>
              </a:rPr>
              <a:t>59</a:t>
            </a:r>
            <a:endParaRPr sz="1400">
              <a:latin typeface="Calibri"/>
              <a:cs typeface="Calibri"/>
            </a:endParaRPr>
          </a:p>
          <a:p>
            <a:pPr marL="12700" marR="26670" indent="4445">
              <a:lnSpc>
                <a:spcPts val="1240"/>
              </a:lnSpc>
              <a:spcBef>
                <a:spcPts val="290"/>
              </a:spcBef>
            </a:pPr>
            <a:r>
              <a:rPr sz="1100" spc="-105" dirty="0">
                <a:solidFill>
                  <a:srgbClr val="58585A"/>
                </a:solidFill>
                <a:latin typeface="Calibri"/>
                <a:cs typeface="Calibri"/>
              </a:rPr>
              <a:t>Universitas</a:t>
            </a:r>
            <a:r>
              <a:rPr sz="1100" spc="10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58585A"/>
                </a:solidFill>
                <a:latin typeface="Calibri"/>
                <a:cs typeface="Calibri"/>
              </a:rPr>
              <a:t>Negeri</a:t>
            </a:r>
            <a:r>
              <a:rPr sz="1100" spc="-45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spc="-75" dirty="0">
                <a:solidFill>
                  <a:srgbClr val="58585A"/>
                </a:solidFill>
                <a:latin typeface="Calibri"/>
                <a:cs typeface="Calibri"/>
              </a:rPr>
              <a:t>Jakarta</a:t>
            </a:r>
            <a:r>
              <a:rPr sz="1100" spc="500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spc="-210" dirty="0">
                <a:solidFill>
                  <a:srgbClr val="58585A"/>
                </a:solidFill>
                <a:latin typeface="Calibri"/>
                <a:cs typeface="Calibri"/>
              </a:rPr>
              <a:t>1964</a:t>
            </a:r>
            <a:r>
              <a:rPr sz="1100" spc="-35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A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58585A"/>
                </a:solidFill>
                <a:latin typeface="Calibri"/>
                <a:cs typeface="Calibri"/>
              </a:rPr>
              <a:t>2023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800" spc="-90" dirty="0">
                <a:solidFill>
                  <a:srgbClr val="5D5C5D"/>
                </a:solidFill>
                <a:latin typeface="Tahoma"/>
                <a:cs typeface="Tahoma"/>
              </a:rPr>
              <a:t>Menuju</a:t>
            </a:r>
            <a:r>
              <a:rPr sz="800" dirty="0">
                <a:solidFill>
                  <a:srgbClr val="5D5C5D"/>
                </a:solidFill>
                <a:latin typeface="Tahoma"/>
                <a:cs typeface="Tahoma"/>
              </a:rPr>
              <a:t> </a:t>
            </a:r>
            <a:r>
              <a:rPr sz="800" spc="-50" dirty="0">
                <a:solidFill>
                  <a:srgbClr val="5D5C5D"/>
                </a:solidFill>
                <a:latin typeface="Tahoma"/>
                <a:cs typeface="Tahoma"/>
              </a:rPr>
              <a:t>universitas</a:t>
            </a:r>
            <a:r>
              <a:rPr sz="800" spc="-15" dirty="0">
                <a:solidFill>
                  <a:srgbClr val="5D5C5D"/>
                </a:solidFill>
                <a:latin typeface="Tahoma"/>
                <a:cs typeface="Tahoma"/>
              </a:rPr>
              <a:t> </a:t>
            </a:r>
            <a:r>
              <a:rPr sz="800" spc="-60" dirty="0">
                <a:solidFill>
                  <a:srgbClr val="5D5C5D"/>
                </a:solidFill>
                <a:latin typeface="Tahoma"/>
                <a:cs typeface="Tahoma"/>
              </a:rPr>
              <a:t>kelas</a:t>
            </a:r>
            <a:r>
              <a:rPr sz="800" spc="-55" dirty="0">
                <a:solidFill>
                  <a:srgbClr val="5D5C5D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5D5C5D"/>
                </a:solidFill>
                <a:latin typeface="Tahoma"/>
                <a:cs typeface="Tahoma"/>
              </a:rPr>
              <a:t>dunia</a:t>
            </a:r>
            <a:endParaRPr sz="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20644" y="701623"/>
            <a:ext cx="12065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204" dirty="0">
                <a:solidFill>
                  <a:srgbClr val="53874B"/>
                </a:solidFill>
                <a:latin typeface="Times New Roman"/>
                <a:cs typeface="Times New Roman"/>
              </a:rPr>
              <a:t>t</a:t>
            </a:r>
            <a:r>
              <a:rPr sz="2800" b="1" spc="204" dirty="0">
                <a:solidFill>
                  <a:srgbClr val="904763"/>
                </a:solidFill>
                <a:latin typeface="Times New Roman"/>
                <a:cs typeface="Times New Roman"/>
              </a:rPr>
              <a:t>et</a:t>
            </a:r>
            <a:r>
              <a:rPr sz="2800" b="1" spc="204" dirty="0">
                <a:solidFill>
                  <a:srgbClr val="0B0B0B"/>
                </a:solidFill>
                <a:latin typeface="Times New Roman"/>
                <a:cs typeface="Times New Roman"/>
              </a:rPr>
              <a:t>�iv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637730" y="1029048"/>
            <a:ext cx="167449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45745" algn="l"/>
                <a:tab pos="484505" algn="l"/>
                <a:tab pos="723265" algn="l"/>
                <a:tab pos="924560" algn="l"/>
                <a:tab pos="1158240" algn="l"/>
                <a:tab pos="1391920" algn="l"/>
                <a:tab pos="1618615" algn="l"/>
              </a:tabLst>
            </a:pP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F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B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S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.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2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0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2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672808" y="1140144"/>
            <a:ext cx="153352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i="1" spc="110" dirty="0">
                <a:solidFill>
                  <a:srgbClr val="111111"/>
                </a:solidFill>
                <a:latin typeface="Century Gothic"/>
                <a:cs typeface="Century Gothic"/>
              </a:rPr>
              <a:t>Ad,</a:t>
            </a:r>
            <a:r>
              <a:rPr sz="800" i="1" spc="395" dirty="0">
                <a:solidFill>
                  <a:srgbClr val="111111"/>
                </a:solidFill>
                <a:latin typeface="Century Gothic"/>
                <a:cs typeface="Century Gothic"/>
              </a:rPr>
              <a:t> </a:t>
            </a:r>
            <a:r>
              <a:rPr sz="750" b="1" spc="20" dirty="0">
                <a:solidFill>
                  <a:srgbClr val="111111"/>
                </a:solidFill>
                <a:latin typeface="Calibri"/>
                <a:cs typeface="Calibri"/>
              </a:rPr>
              <a:t>ftlv1c"1tio�</a:t>
            </a:r>
            <a:r>
              <a:rPr sz="750" b="1" spc="21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750" b="1" spc="20" dirty="0">
                <a:solidFill>
                  <a:srgbClr val="111111"/>
                </a:solidFill>
                <a:latin typeface="Calibri"/>
                <a:cs typeface="Calibri"/>
              </a:rPr>
              <a:t>"1�tl</a:t>
            </a:r>
            <a:r>
              <a:rPr sz="750" b="1" spc="40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750" b="1" spc="-135" dirty="0">
                <a:solidFill>
                  <a:srgbClr val="111111"/>
                </a:solidFill>
                <a:latin typeface="Calibri"/>
                <a:cs typeface="Calibri"/>
              </a:rPr>
              <a:t>C,v1(tv1v�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93969" y="1380493"/>
            <a:ext cx="6044565" cy="4089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500" i="1" spc="-110" dirty="0">
                <a:solidFill>
                  <a:srgbClr val="48494A"/>
                </a:solidFill>
                <a:latin typeface="Calibri"/>
                <a:cs typeface="Calibri"/>
              </a:rPr>
              <a:t>h</a:t>
            </a:r>
            <a:r>
              <a:rPr sz="2500" i="1" spc="-270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i="1" spc="140" dirty="0">
                <a:solidFill>
                  <a:srgbClr val="48494A"/>
                </a:solidFill>
                <a:latin typeface="Calibri"/>
                <a:cs typeface="Calibri"/>
              </a:rPr>
              <a:t>ttps://icaI</a:t>
            </a:r>
            <a:r>
              <a:rPr sz="2500" i="1" spc="-310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i="1" spc="190" dirty="0">
                <a:solidFill>
                  <a:srgbClr val="48494A"/>
                </a:solidFill>
                <a:latin typeface="Calibri"/>
                <a:cs typeface="Calibri"/>
              </a:rPr>
              <a:t>led-</a:t>
            </a:r>
            <a:r>
              <a:rPr sz="2500" i="1" spc="185" dirty="0">
                <a:solidFill>
                  <a:srgbClr val="48494A"/>
                </a:solidFill>
                <a:latin typeface="Calibri"/>
                <a:cs typeface="Calibri"/>
              </a:rPr>
              <a:t>fbs-</a:t>
            </a:r>
            <a:r>
              <a:rPr sz="2500" i="1" spc="254" dirty="0">
                <a:solidFill>
                  <a:srgbClr val="48494A"/>
                </a:solidFill>
                <a:latin typeface="Calibri"/>
                <a:cs typeface="Calibri"/>
              </a:rPr>
              <a:t>u</a:t>
            </a:r>
            <a:r>
              <a:rPr sz="2500" i="1" spc="-225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48494A"/>
                </a:solidFill>
                <a:latin typeface="Calibri"/>
                <a:cs typeface="Calibri"/>
              </a:rPr>
              <a:t>nj.</a:t>
            </a:r>
            <a:r>
              <a:rPr sz="2500" i="1" spc="-250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i="1" spc="200" dirty="0">
                <a:solidFill>
                  <a:srgbClr val="48494A"/>
                </a:solidFill>
                <a:latin typeface="Calibri"/>
                <a:cs typeface="Calibri"/>
              </a:rPr>
              <a:t>akademisi.</a:t>
            </a:r>
            <a:r>
              <a:rPr sz="2500" i="1" spc="-145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48494A"/>
                </a:solidFill>
                <a:latin typeface="Times New Roman"/>
                <a:cs typeface="Times New Roman"/>
              </a:rPr>
              <a:t>co.</a:t>
            </a:r>
            <a:r>
              <a:rPr sz="2500" spc="-285" dirty="0">
                <a:solidFill>
                  <a:srgbClr val="48494A"/>
                </a:solidFill>
                <a:latin typeface="Times New Roman"/>
                <a:cs typeface="Times New Roman"/>
              </a:rPr>
              <a:t> </a:t>
            </a:r>
            <a:r>
              <a:rPr sz="2500" i="1" spc="170" dirty="0">
                <a:solidFill>
                  <a:srgbClr val="48494A"/>
                </a:solidFill>
                <a:latin typeface="Calibri"/>
                <a:cs typeface="Calibri"/>
              </a:rPr>
              <a:t>id/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705933" y="155669"/>
            <a:ext cx="83502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dirty="0">
                <a:latin typeface="Arial"/>
                <a:cs typeface="Arial"/>
              </a:rPr>
              <a:t>Supported</a:t>
            </a:r>
            <a:r>
              <a:rPr sz="950" spc="245" dirty="0">
                <a:latin typeface="Arial"/>
                <a:cs typeface="Arial"/>
              </a:rPr>
              <a:t> </a:t>
            </a:r>
            <a:r>
              <a:rPr sz="950" b="1" spc="-25" dirty="0">
                <a:latin typeface="Arial"/>
                <a:cs typeface="Arial"/>
              </a:rPr>
              <a:t>by:</a:t>
            </a:r>
            <a:endParaRPr sz="9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279259" y="525291"/>
            <a:ext cx="84010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-10" dirty="0">
                <a:solidFill>
                  <a:srgbClr val="900505"/>
                </a:solidFill>
                <a:latin typeface="Cambria"/>
                <a:cs typeface="Cambria"/>
              </a:rPr>
              <a:t>KLJNTKJURNAL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500299" y="668324"/>
            <a:ext cx="611505" cy="100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10" dirty="0">
                <a:solidFill>
                  <a:srgbClr val="252525"/>
                </a:solidFill>
                <a:latin typeface="Cambria"/>
                <a:cs typeface="Cambria"/>
              </a:rPr>
              <a:t>Reputable </a:t>
            </a:r>
            <a:r>
              <a:rPr sz="500" spc="-25" dirty="0">
                <a:solidFill>
                  <a:srgbClr val="252525"/>
                </a:solidFill>
                <a:latin typeface="Cambria"/>
                <a:cs typeface="Cambria"/>
              </a:rPr>
              <a:t>Publicatio11</a:t>
            </a:r>
            <a:endParaRPr sz="5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289028" y="813032"/>
            <a:ext cx="762000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55" dirty="0">
                <a:solidFill>
                  <a:srgbClr val="DFA475"/>
                </a:solidFill>
                <a:latin typeface="Microsoft Sans Serif"/>
                <a:cs typeface="Microsoft Sans Serif"/>
              </a:rPr>
              <a:t>\NEB</a:t>
            </a:r>
            <a:r>
              <a:rPr sz="750" spc="110" dirty="0">
                <a:solidFill>
                  <a:srgbClr val="DFA475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DFA475"/>
                </a:solidFill>
                <a:latin typeface="Microsoft Sans Serif"/>
                <a:cs typeface="Microsoft Sans Serif"/>
              </a:rPr>
              <a:t>Or</a:t>
            </a:r>
            <a:r>
              <a:rPr sz="750" spc="110" dirty="0">
                <a:solidFill>
                  <a:srgbClr val="DFA475"/>
                </a:solidFill>
                <a:latin typeface="Microsoft Sans Serif"/>
                <a:cs typeface="Microsoft Sans Serif"/>
              </a:rPr>
              <a:t> </a:t>
            </a:r>
            <a:r>
              <a:rPr sz="750" spc="-114" dirty="0">
                <a:solidFill>
                  <a:srgbClr val="DFA475"/>
                </a:solidFill>
                <a:latin typeface="Microsoft Sans Serif"/>
                <a:cs typeface="Microsoft Sans Serif"/>
              </a:rPr>
              <a:t>SC</a:t>
            </a:r>
            <a:r>
              <a:rPr sz="750" spc="-114" dirty="0">
                <a:solidFill>
                  <a:srgbClr val="DBAE96"/>
                </a:solidFill>
                <a:latin typeface="Microsoft Sans Serif"/>
                <a:cs typeface="Microsoft Sans Serif"/>
              </a:rPr>
              <a:t>I</a:t>
            </a:r>
            <a:r>
              <a:rPr sz="750" spc="-114" dirty="0">
                <a:solidFill>
                  <a:srgbClr val="D08E53"/>
                </a:solidFill>
                <a:latin typeface="Microsoft Sans Serif"/>
                <a:cs typeface="Microsoft Sans Serif"/>
              </a:rPr>
              <a:t>Er-</a:t>
            </a:r>
            <a:r>
              <a:rPr sz="750" spc="-120" dirty="0">
                <a:solidFill>
                  <a:srgbClr val="D08E53"/>
                </a:solidFill>
                <a:latin typeface="Microsoft Sans Serif"/>
                <a:cs typeface="Microsoft Sans Serif"/>
              </a:rPr>
              <a:t>-</a:t>
            </a:r>
            <a:r>
              <a:rPr sz="750" spc="-80" dirty="0">
                <a:solidFill>
                  <a:srgbClr val="D08E53"/>
                </a:solidFill>
                <a:latin typeface="Microsoft Sans Serif"/>
                <a:cs typeface="Microsoft Sans Serif"/>
              </a:rPr>
              <a:t>..</a:t>
            </a:r>
            <a:r>
              <a:rPr sz="750" spc="-80" dirty="0">
                <a:solidFill>
                  <a:srgbClr val="DFA475"/>
                </a:solidFill>
                <a:latin typeface="Microsoft Sans Serif"/>
                <a:cs typeface="Microsoft Sans Serif"/>
              </a:rPr>
              <a:t>CE</a:t>
            </a:r>
            <a:endParaRPr sz="75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208974" y="731885"/>
            <a:ext cx="108648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dirty="0">
                <a:solidFill>
                  <a:srgbClr val="0073B8"/>
                </a:solidFill>
                <a:latin typeface="Arial"/>
                <a:cs typeface="Arial"/>
              </a:rPr>
              <a:t>GENERASI</a:t>
            </a:r>
            <a:r>
              <a:rPr sz="800" b="1" spc="195" dirty="0">
                <a:solidFill>
                  <a:srgbClr val="0073B8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0073B8"/>
                </a:solidFill>
                <a:latin typeface="Arial"/>
                <a:cs typeface="Arial"/>
              </a:rPr>
              <a:t>PENELITI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827280" y="849681"/>
            <a:ext cx="462915" cy="88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" b="1" spc="-10" dirty="0">
                <a:solidFill>
                  <a:srgbClr val="0F5386"/>
                </a:solidFill>
                <a:latin typeface="Arial"/>
                <a:cs typeface="Arial"/>
              </a:rPr>
              <a:t>generoslpenellti.ld</a:t>
            </a:r>
            <a:endParaRPr sz="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715886" y="974070"/>
            <a:ext cx="2073910" cy="51308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950" dirty="0">
                <a:latin typeface="Arial"/>
                <a:cs typeface="Arial"/>
              </a:rPr>
              <a:t>Powered</a:t>
            </a:r>
            <a:r>
              <a:rPr sz="950" spc="105" dirty="0">
                <a:latin typeface="Arial"/>
                <a:cs typeface="Arial"/>
              </a:rPr>
              <a:t> </a:t>
            </a:r>
            <a:r>
              <a:rPr sz="950" b="1" spc="-25" dirty="0">
                <a:latin typeface="Arial"/>
                <a:cs typeface="Arial"/>
              </a:rPr>
              <a:t>by:</a:t>
            </a:r>
            <a:endParaRPr sz="950">
              <a:latin typeface="Arial"/>
              <a:cs typeface="Arial"/>
            </a:endParaRPr>
          </a:p>
          <a:p>
            <a:pPr marL="42545">
              <a:lnSpc>
                <a:spcPct val="100000"/>
              </a:lnSpc>
              <a:spcBef>
                <a:spcPts val="580"/>
              </a:spcBef>
            </a:pPr>
            <a:r>
              <a:rPr sz="1400" b="1" spc="-50" dirty="0">
                <a:solidFill>
                  <a:srgbClr val="3EBDB3"/>
                </a:solidFill>
                <a:latin typeface="Calibri"/>
                <a:cs typeface="Calibri"/>
              </a:rPr>
              <a:t>CONFERENCE</a:t>
            </a:r>
            <a:r>
              <a:rPr sz="1400" b="1" spc="-10" dirty="0">
                <a:solidFill>
                  <a:srgbClr val="3EBDB3"/>
                </a:solidFill>
                <a:latin typeface="Calibri"/>
                <a:cs typeface="Calibri"/>
              </a:rPr>
              <a:t> </a:t>
            </a:r>
            <a:r>
              <a:rPr sz="1400" b="1" spc="-90" dirty="0">
                <a:solidFill>
                  <a:srgbClr val="E2E8E9"/>
                </a:solidFill>
                <a:latin typeface="Calibri"/>
                <a:cs typeface="Calibri"/>
              </a:rPr>
              <a:t>SYSTEM</a:t>
            </a:r>
            <a:r>
              <a:rPr sz="1400" b="1" spc="75" dirty="0">
                <a:solidFill>
                  <a:srgbClr val="E2E8E9"/>
                </a:solidFill>
                <a:latin typeface="Calibri"/>
                <a:cs typeface="Calibri"/>
              </a:rPr>
              <a:t> </a:t>
            </a:r>
            <a:r>
              <a:rPr sz="700" spc="120" dirty="0">
                <a:solidFill>
                  <a:srgbClr val="3AAF9E"/>
                </a:solidFill>
                <a:latin typeface="Times New Roman"/>
                <a:cs typeface="Times New Roman"/>
              </a:rPr>
              <a:t>J,</a:t>
            </a:r>
            <a:r>
              <a:rPr sz="700" spc="5" dirty="0">
                <a:solidFill>
                  <a:srgbClr val="3AAF9E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3AAF9E"/>
                </a:solidFill>
                <a:latin typeface="Times New Roman"/>
                <a:cs typeface="Times New Roman"/>
              </a:rPr>
              <a:t>,\,,\LH1</a:t>
            </a:r>
            <a:r>
              <a:rPr sz="700" spc="50" dirty="0">
                <a:solidFill>
                  <a:srgbClr val="3AAF9E"/>
                </a:solidFill>
                <a:latin typeface="Times New Roman"/>
                <a:cs typeface="Times New Roman"/>
              </a:rPr>
              <a:t> </a:t>
            </a:r>
            <a:r>
              <a:rPr sz="700" spc="-50" dirty="0">
                <a:solidFill>
                  <a:srgbClr val="3EBDB3"/>
                </a:solidFill>
                <a:latin typeface="Times New Roman"/>
                <a:cs typeface="Times New Roman"/>
              </a:rPr>
              <a:t>c,</a:t>
            </a:r>
            <a:r>
              <a:rPr sz="700" spc="-50" dirty="0">
                <a:solidFill>
                  <a:srgbClr val="21434A"/>
                </a:solidFill>
                <a:latin typeface="Times New Roman"/>
                <a:cs typeface="Times New Roman"/>
              </a:rPr>
              <a:t>I</a:t>
            </a:r>
            <a:endParaRPr sz="700">
              <a:latin typeface="Times New Roman"/>
              <a:cs typeface="Times New Roman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034F969-F048-F37A-854E-BF6B79D86F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267" y="474743"/>
            <a:ext cx="1210052" cy="11959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0F55C53-0C44-ADB6-0F1B-C46A8713CB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66" y="629567"/>
            <a:ext cx="720614" cy="92243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F64C98D-42FD-02FB-4C3F-410F717009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645" y="519654"/>
            <a:ext cx="1130393" cy="110617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E37FA88-8C10-8F99-D607-47DD2779BF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668" y="668324"/>
            <a:ext cx="1536629" cy="81883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2E40FBD-DFEE-0B9A-9B27-F471E811CE0F}"/>
              </a:ext>
            </a:extLst>
          </p:cNvPr>
          <p:cNvSpPr txBox="1"/>
          <p:nvPr/>
        </p:nvSpPr>
        <p:spPr>
          <a:xfrm>
            <a:off x="13834043" y="9998004"/>
            <a:ext cx="58958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5400" b="1" dirty="0">
                <a:solidFill>
                  <a:srgbClr val="7030A0"/>
                </a:solidFill>
              </a:rPr>
              <a:t>CONCLUSIONS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521A9A-527D-264A-3476-DC80A2EDC8EA}"/>
              </a:ext>
            </a:extLst>
          </p:cNvPr>
          <p:cNvSpPr txBox="1"/>
          <p:nvPr/>
        </p:nvSpPr>
        <p:spPr>
          <a:xfrm>
            <a:off x="653248" y="4150572"/>
            <a:ext cx="18869797" cy="3694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program demonstrated a significant difference of knowledge on healthy lifestyle and appropriateness of medicine-related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behaviours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participants in the Village of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Duyung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How this method of education/training contributes to cultural identity and consistent health-related behavior over longer time needs to be further studied.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77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3">
            <a:extLst>
              <a:ext uri="{FF2B5EF4-FFF2-40B4-BE49-F238E27FC236}">
                <a16:creationId xmlns:a16="http://schemas.microsoft.com/office/drawing/2014/main" id="{40657EFE-E26F-0BD4-25FF-3219E8AA99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" b="7244"/>
          <a:stretch/>
        </p:blipFill>
        <p:spPr>
          <a:xfrm>
            <a:off x="-12835" y="-47107"/>
            <a:ext cx="20089373" cy="11344591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067895" y="881513"/>
            <a:ext cx="1663700" cy="490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50" b="1" spc="-35" dirty="0">
                <a:solidFill>
                  <a:srgbClr val="79278F"/>
                </a:solidFill>
                <a:latin typeface="Arial"/>
                <a:cs typeface="Arial"/>
              </a:rPr>
              <a:t>I-</a:t>
            </a:r>
            <a:r>
              <a:rPr sz="3050" b="1" spc="-210" dirty="0">
                <a:solidFill>
                  <a:srgbClr val="79278F"/>
                </a:solidFill>
                <a:latin typeface="Arial"/>
                <a:cs typeface="Arial"/>
              </a:rPr>
              <a:t>CALLED</a:t>
            </a:r>
            <a:endParaRPr sz="30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3248" y="1315427"/>
            <a:ext cx="2473960" cy="42037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407034" marR="395605" indent="3175" algn="ctr">
              <a:lnSpc>
                <a:spcPts val="850"/>
              </a:lnSpc>
              <a:spcBef>
                <a:spcPts val="160"/>
              </a:spcBef>
            </a:pP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International</a:t>
            </a:r>
            <a:r>
              <a:rPr sz="750" spc="4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30" dirty="0">
                <a:solidFill>
                  <a:srgbClr val="79288E"/>
                </a:solidFill>
                <a:latin typeface="Microsoft Sans Serif"/>
                <a:cs typeface="Microsoft Sans Serif"/>
              </a:rPr>
              <a:t>Conference</a:t>
            </a:r>
            <a:r>
              <a:rPr sz="750" spc="-15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79288E"/>
                </a:solidFill>
                <a:latin typeface="Microsoft Sans Serif"/>
                <a:cs typeface="Microsoft Sans Serif"/>
              </a:rPr>
              <a:t>on</a:t>
            </a:r>
            <a:r>
              <a:rPr sz="750" spc="1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Culture,</a:t>
            </a:r>
            <a:r>
              <a:rPr sz="750" spc="50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Arts,</a:t>
            </a:r>
            <a:r>
              <a:rPr sz="750" spc="-5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30" dirty="0">
                <a:solidFill>
                  <a:srgbClr val="79288E"/>
                </a:solidFill>
                <a:latin typeface="Microsoft Sans Serif"/>
                <a:cs typeface="Microsoft Sans Serif"/>
              </a:rPr>
              <a:t>Language,</a:t>
            </a:r>
            <a:r>
              <a:rPr sz="750" spc="4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20" dirty="0">
                <a:solidFill>
                  <a:srgbClr val="79288E"/>
                </a:solidFill>
                <a:latin typeface="Microsoft Sans Serif"/>
                <a:cs typeface="Microsoft Sans Serif"/>
              </a:rPr>
              <a:t>Literature</a:t>
            </a:r>
            <a:r>
              <a:rPr sz="750" spc="-3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and</a:t>
            </a:r>
            <a:r>
              <a:rPr sz="750" spc="5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Education</a:t>
            </a:r>
            <a:endParaRPr sz="75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750" b="1" spc="-40" dirty="0">
                <a:solidFill>
                  <a:srgbClr val="7B2890"/>
                </a:solidFill>
                <a:latin typeface="Arial"/>
                <a:cs typeface="Arial"/>
              </a:rPr>
              <a:t>Faculty</a:t>
            </a:r>
            <a:r>
              <a:rPr sz="750" b="1" spc="-10" dirty="0">
                <a:solidFill>
                  <a:srgbClr val="7B2890"/>
                </a:solidFill>
                <a:latin typeface="Arial"/>
                <a:cs typeface="Arial"/>
              </a:rPr>
              <a:t> of </a:t>
            </a:r>
            <a:r>
              <a:rPr sz="750" b="1" spc="-45" dirty="0">
                <a:solidFill>
                  <a:srgbClr val="7B2890"/>
                </a:solidFill>
                <a:latin typeface="Arial"/>
                <a:cs typeface="Arial"/>
              </a:rPr>
              <a:t>Languages</a:t>
            </a:r>
            <a:r>
              <a:rPr sz="750" b="1" spc="-10" dirty="0">
                <a:solidFill>
                  <a:srgbClr val="7B2890"/>
                </a:solidFill>
                <a:latin typeface="Arial"/>
                <a:cs typeface="Arial"/>
              </a:rPr>
              <a:t> </a:t>
            </a:r>
            <a:r>
              <a:rPr sz="750" b="1" spc="-50" dirty="0">
                <a:solidFill>
                  <a:srgbClr val="7B2890"/>
                </a:solidFill>
                <a:latin typeface="Arial"/>
                <a:cs typeface="Arial"/>
              </a:rPr>
              <a:t>and</a:t>
            </a:r>
            <a:r>
              <a:rPr sz="750" b="1" spc="-10" dirty="0">
                <a:solidFill>
                  <a:srgbClr val="7B2890"/>
                </a:solidFill>
                <a:latin typeface="Arial"/>
                <a:cs typeface="Arial"/>
              </a:rPr>
              <a:t> </a:t>
            </a:r>
            <a:r>
              <a:rPr sz="750" b="1" spc="-20" dirty="0">
                <a:solidFill>
                  <a:srgbClr val="7B2890"/>
                </a:solidFill>
                <a:latin typeface="Arial"/>
                <a:cs typeface="Arial"/>
              </a:rPr>
              <a:t>Arts,</a:t>
            </a:r>
            <a:r>
              <a:rPr sz="750" b="1" spc="15" dirty="0">
                <a:solidFill>
                  <a:srgbClr val="7B2890"/>
                </a:solidFill>
                <a:latin typeface="Arial"/>
                <a:cs typeface="Arial"/>
              </a:rPr>
              <a:t> </a:t>
            </a:r>
            <a:r>
              <a:rPr sz="750" b="1" spc="-30" dirty="0">
                <a:solidFill>
                  <a:srgbClr val="7B2890"/>
                </a:solidFill>
                <a:latin typeface="Arial"/>
                <a:cs typeface="Arial"/>
              </a:rPr>
              <a:t>Universitas</a:t>
            </a:r>
            <a:r>
              <a:rPr sz="750" b="1" spc="5" dirty="0">
                <a:solidFill>
                  <a:srgbClr val="7B2890"/>
                </a:solidFill>
                <a:latin typeface="Arial"/>
                <a:cs typeface="Arial"/>
              </a:rPr>
              <a:t> </a:t>
            </a:r>
            <a:r>
              <a:rPr sz="750" b="1" spc="-35" dirty="0">
                <a:solidFill>
                  <a:srgbClr val="7B2890"/>
                </a:solidFill>
                <a:latin typeface="Arial"/>
                <a:cs typeface="Arial"/>
              </a:rPr>
              <a:t>Negeri </a:t>
            </a:r>
            <a:r>
              <a:rPr sz="750" b="1" spc="-10" dirty="0">
                <a:solidFill>
                  <a:srgbClr val="7B2890"/>
                </a:solidFill>
                <a:latin typeface="Arial"/>
                <a:cs typeface="Arial"/>
              </a:rPr>
              <a:t>Jakarta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64732" y="205722"/>
            <a:ext cx="444500" cy="1106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100" b="1" spc="55" dirty="0">
                <a:solidFill>
                  <a:srgbClr val="FBFBFB"/>
                </a:solidFill>
                <a:latin typeface="Arial Narrow"/>
                <a:cs typeface="Arial Narrow"/>
              </a:rPr>
              <a:t>a</a:t>
            </a:r>
            <a:endParaRPr sz="71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57928" y="1197210"/>
            <a:ext cx="66040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-80" dirty="0">
                <a:solidFill>
                  <a:srgbClr val="20BBD4"/>
                </a:solidFill>
                <a:latin typeface="Calibri"/>
                <a:cs typeface="Calibri"/>
              </a:rPr>
              <a:t>AKADEMISI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268177" y="1217979"/>
            <a:ext cx="2606675" cy="905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750" spc="-465" dirty="0">
                <a:solidFill>
                  <a:srgbClr val="008BFB"/>
                </a:solidFill>
                <a:latin typeface="Times New Roman"/>
                <a:cs typeface="Times New Roman"/>
              </a:rPr>
              <a:t>Cl</a:t>
            </a:r>
            <a:r>
              <a:rPr sz="5750" spc="-540" dirty="0">
                <a:solidFill>
                  <a:srgbClr val="008BFB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Verdana"/>
                <a:cs typeface="Verdana"/>
              </a:rPr>
              <a:t>Virtual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via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ZOOM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916460" y="1379760"/>
            <a:ext cx="2818130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35" dirty="0">
                <a:latin typeface="Verdana"/>
                <a:cs typeface="Verdana"/>
              </a:rPr>
              <a:t>November</a:t>
            </a:r>
            <a:r>
              <a:rPr sz="1800" spc="-170" dirty="0">
                <a:latin typeface="Verdana"/>
                <a:cs typeface="Verdana"/>
              </a:rPr>
              <a:t> </a:t>
            </a:r>
            <a:r>
              <a:rPr sz="1800" spc="-204" dirty="0">
                <a:latin typeface="Verdana"/>
                <a:cs typeface="Verdana"/>
              </a:rPr>
              <a:t>1st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-</a:t>
            </a:r>
            <a:r>
              <a:rPr sz="1800" spc="-190" dirty="0">
                <a:latin typeface="Verdana"/>
                <a:cs typeface="Verdana"/>
              </a:rPr>
              <a:t> </a:t>
            </a:r>
            <a:r>
              <a:rPr sz="1800" spc="-95" dirty="0">
                <a:latin typeface="Verdana"/>
                <a:cs typeface="Verdana"/>
              </a:rPr>
              <a:t>2nd,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2023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37357" y="511037"/>
            <a:ext cx="1219200" cy="82994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400" b="1" spc="-130" dirty="0">
                <a:solidFill>
                  <a:srgbClr val="58585A"/>
                </a:solidFill>
                <a:latin typeface="Calibri"/>
                <a:cs typeface="Calibri"/>
              </a:rPr>
              <a:t>DIES</a:t>
            </a:r>
            <a:r>
              <a:rPr sz="1400" b="1" spc="90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400" b="1" spc="-170" dirty="0">
                <a:solidFill>
                  <a:srgbClr val="58585A"/>
                </a:solidFill>
                <a:latin typeface="Calibri"/>
                <a:cs typeface="Calibri"/>
              </a:rPr>
              <a:t>NATALIS</a:t>
            </a:r>
            <a:r>
              <a:rPr sz="1400" b="1" spc="70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400" b="1" spc="-120" dirty="0">
                <a:solidFill>
                  <a:srgbClr val="58585A"/>
                </a:solidFill>
                <a:latin typeface="Calibri"/>
                <a:cs typeface="Calibri"/>
              </a:rPr>
              <a:t>KE-</a:t>
            </a:r>
            <a:r>
              <a:rPr sz="1400" b="1" spc="-65" dirty="0">
                <a:solidFill>
                  <a:srgbClr val="58585A"/>
                </a:solidFill>
                <a:latin typeface="Calibri"/>
                <a:cs typeface="Calibri"/>
              </a:rPr>
              <a:t>59</a:t>
            </a:r>
            <a:endParaRPr sz="1400">
              <a:latin typeface="Calibri"/>
              <a:cs typeface="Calibri"/>
            </a:endParaRPr>
          </a:p>
          <a:p>
            <a:pPr marL="12700" marR="26670" indent="4445">
              <a:lnSpc>
                <a:spcPts val="1240"/>
              </a:lnSpc>
              <a:spcBef>
                <a:spcPts val="290"/>
              </a:spcBef>
            </a:pPr>
            <a:r>
              <a:rPr sz="1100" spc="-105" dirty="0">
                <a:solidFill>
                  <a:srgbClr val="58585A"/>
                </a:solidFill>
                <a:latin typeface="Calibri"/>
                <a:cs typeface="Calibri"/>
              </a:rPr>
              <a:t>Universitas</a:t>
            </a:r>
            <a:r>
              <a:rPr sz="1100" spc="10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58585A"/>
                </a:solidFill>
                <a:latin typeface="Calibri"/>
                <a:cs typeface="Calibri"/>
              </a:rPr>
              <a:t>Negeri</a:t>
            </a:r>
            <a:r>
              <a:rPr sz="1100" spc="-45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spc="-75" dirty="0">
                <a:solidFill>
                  <a:srgbClr val="58585A"/>
                </a:solidFill>
                <a:latin typeface="Calibri"/>
                <a:cs typeface="Calibri"/>
              </a:rPr>
              <a:t>Jakarta</a:t>
            </a:r>
            <a:r>
              <a:rPr sz="1100" spc="500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spc="-210" dirty="0">
                <a:solidFill>
                  <a:srgbClr val="58585A"/>
                </a:solidFill>
                <a:latin typeface="Calibri"/>
                <a:cs typeface="Calibri"/>
              </a:rPr>
              <a:t>1964</a:t>
            </a:r>
            <a:r>
              <a:rPr sz="1100" spc="-35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A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58585A"/>
                </a:solidFill>
                <a:latin typeface="Calibri"/>
                <a:cs typeface="Calibri"/>
              </a:rPr>
              <a:t>2023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800" spc="-90" dirty="0">
                <a:solidFill>
                  <a:srgbClr val="5D5C5D"/>
                </a:solidFill>
                <a:latin typeface="Tahoma"/>
                <a:cs typeface="Tahoma"/>
              </a:rPr>
              <a:t>Menuju</a:t>
            </a:r>
            <a:r>
              <a:rPr sz="800" dirty="0">
                <a:solidFill>
                  <a:srgbClr val="5D5C5D"/>
                </a:solidFill>
                <a:latin typeface="Tahoma"/>
                <a:cs typeface="Tahoma"/>
              </a:rPr>
              <a:t> </a:t>
            </a:r>
            <a:r>
              <a:rPr sz="800" spc="-50" dirty="0">
                <a:solidFill>
                  <a:srgbClr val="5D5C5D"/>
                </a:solidFill>
                <a:latin typeface="Tahoma"/>
                <a:cs typeface="Tahoma"/>
              </a:rPr>
              <a:t>universitas</a:t>
            </a:r>
            <a:r>
              <a:rPr sz="800" spc="-15" dirty="0">
                <a:solidFill>
                  <a:srgbClr val="5D5C5D"/>
                </a:solidFill>
                <a:latin typeface="Tahoma"/>
                <a:cs typeface="Tahoma"/>
              </a:rPr>
              <a:t> </a:t>
            </a:r>
            <a:r>
              <a:rPr sz="800" spc="-60" dirty="0">
                <a:solidFill>
                  <a:srgbClr val="5D5C5D"/>
                </a:solidFill>
                <a:latin typeface="Tahoma"/>
                <a:cs typeface="Tahoma"/>
              </a:rPr>
              <a:t>kelas</a:t>
            </a:r>
            <a:r>
              <a:rPr sz="800" spc="-55" dirty="0">
                <a:solidFill>
                  <a:srgbClr val="5D5C5D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5D5C5D"/>
                </a:solidFill>
                <a:latin typeface="Tahoma"/>
                <a:cs typeface="Tahoma"/>
              </a:rPr>
              <a:t>dunia</a:t>
            </a:r>
            <a:endParaRPr sz="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20644" y="701623"/>
            <a:ext cx="12065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204" dirty="0">
                <a:solidFill>
                  <a:srgbClr val="53874B"/>
                </a:solidFill>
                <a:latin typeface="Times New Roman"/>
                <a:cs typeface="Times New Roman"/>
              </a:rPr>
              <a:t>t</a:t>
            </a:r>
            <a:r>
              <a:rPr sz="2800" b="1" spc="204" dirty="0">
                <a:solidFill>
                  <a:srgbClr val="904763"/>
                </a:solidFill>
                <a:latin typeface="Times New Roman"/>
                <a:cs typeface="Times New Roman"/>
              </a:rPr>
              <a:t>et</a:t>
            </a:r>
            <a:r>
              <a:rPr sz="2800" b="1" spc="204" dirty="0">
                <a:solidFill>
                  <a:srgbClr val="0B0B0B"/>
                </a:solidFill>
                <a:latin typeface="Times New Roman"/>
                <a:cs typeface="Times New Roman"/>
              </a:rPr>
              <a:t>�iv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637730" y="1029048"/>
            <a:ext cx="167449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45745" algn="l"/>
                <a:tab pos="484505" algn="l"/>
                <a:tab pos="723265" algn="l"/>
                <a:tab pos="924560" algn="l"/>
                <a:tab pos="1158240" algn="l"/>
                <a:tab pos="1391920" algn="l"/>
                <a:tab pos="1618615" algn="l"/>
              </a:tabLst>
            </a:pP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F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B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S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.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2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0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2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672808" y="1140144"/>
            <a:ext cx="153352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i="1" spc="110" dirty="0">
                <a:solidFill>
                  <a:srgbClr val="111111"/>
                </a:solidFill>
                <a:latin typeface="Century Gothic"/>
                <a:cs typeface="Century Gothic"/>
              </a:rPr>
              <a:t>Ad,</a:t>
            </a:r>
            <a:r>
              <a:rPr sz="800" i="1" spc="395" dirty="0">
                <a:solidFill>
                  <a:srgbClr val="111111"/>
                </a:solidFill>
                <a:latin typeface="Century Gothic"/>
                <a:cs typeface="Century Gothic"/>
              </a:rPr>
              <a:t> </a:t>
            </a:r>
            <a:r>
              <a:rPr sz="750" b="1" spc="20" dirty="0">
                <a:solidFill>
                  <a:srgbClr val="111111"/>
                </a:solidFill>
                <a:latin typeface="Calibri"/>
                <a:cs typeface="Calibri"/>
              </a:rPr>
              <a:t>ftlv1c"1tio�</a:t>
            </a:r>
            <a:r>
              <a:rPr sz="750" b="1" spc="21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750" b="1" spc="20" dirty="0">
                <a:solidFill>
                  <a:srgbClr val="111111"/>
                </a:solidFill>
                <a:latin typeface="Calibri"/>
                <a:cs typeface="Calibri"/>
              </a:rPr>
              <a:t>"1�tl</a:t>
            </a:r>
            <a:r>
              <a:rPr sz="750" b="1" spc="40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750" b="1" spc="-135" dirty="0">
                <a:solidFill>
                  <a:srgbClr val="111111"/>
                </a:solidFill>
                <a:latin typeface="Calibri"/>
                <a:cs typeface="Calibri"/>
              </a:rPr>
              <a:t>C,v1(tv1v�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93969" y="1380493"/>
            <a:ext cx="6044565" cy="4089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500" i="1" spc="-110" dirty="0">
                <a:solidFill>
                  <a:srgbClr val="48494A"/>
                </a:solidFill>
                <a:latin typeface="Calibri"/>
                <a:cs typeface="Calibri"/>
              </a:rPr>
              <a:t>h</a:t>
            </a:r>
            <a:r>
              <a:rPr sz="2500" i="1" spc="-270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i="1" spc="140" dirty="0">
                <a:solidFill>
                  <a:srgbClr val="48494A"/>
                </a:solidFill>
                <a:latin typeface="Calibri"/>
                <a:cs typeface="Calibri"/>
              </a:rPr>
              <a:t>ttps://icaI</a:t>
            </a:r>
            <a:r>
              <a:rPr sz="2500" i="1" spc="-310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i="1" spc="190" dirty="0">
                <a:solidFill>
                  <a:srgbClr val="48494A"/>
                </a:solidFill>
                <a:latin typeface="Calibri"/>
                <a:cs typeface="Calibri"/>
              </a:rPr>
              <a:t>led-</a:t>
            </a:r>
            <a:r>
              <a:rPr sz="2500" i="1" spc="185" dirty="0">
                <a:solidFill>
                  <a:srgbClr val="48494A"/>
                </a:solidFill>
                <a:latin typeface="Calibri"/>
                <a:cs typeface="Calibri"/>
              </a:rPr>
              <a:t>fbs-</a:t>
            </a:r>
            <a:r>
              <a:rPr sz="2500" i="1" spc="254" dirty="0">
                <a:solidFill>
                  <a:srgbClr val="48494A"/>
                </a:solidFill>
                <a:latin typeface="Calibri"/>
                <a:cs typeface="Calibri"/>
              </a:rPr>
              <a:t>u</a:t>
            </a:r>
            <a:r>
              <a:rPr sz="2500" i="1" spc="-225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48494A"/>
                </a:solidFill>
                <a:latin typeface="Calibri"/>
                <a:cs typeface="Calibri"/>
              </a:rPr>
              <a:t>nj.</a:t>
            </a:r>
            <a:r>
              <a:rPr sz="2500" i="1" spc="-250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i="1" spc="200" dirty="0">
                <a:solidFill>
                  <a:srgbClr val="48494A"/>
                </a:solidFill>
                <a:latin typeface="Calibri"/>
                <a:cs typeface="Calibri"/>
              </a:rPr>
              <a:t>akademisi.</a:t>
            </a:r>
            <a:r>
              <a:rPr sz="2500" i="1" spc="-145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48494A"/>
                </a:solidFill>
                <a:latin typeface="Times New Roman"/>
                <a:cs typeface="Times New Roman"/>
              </a:rPr>
              <a:t>co.</a:t>
            </a:r>
            <a:r>
              <a:rPr sz="2500" spc="-285" dirty="0">
                <a:solidFill>
                  <a:srgbClr val="48494A"/>
                </a:solidFill>
                <a:latin typeface="Times New Roman"/>
                <a:cs typeface="Times New Roman"/>
              </a:rPr>
              <a:t> </a:t>
            </a:r>
            <a:r>
              <a:rPr sz="2500" i="1" spc="170" dirty="0">
                <a:solidFill>
                  <a:srgbClr val="48494A"/>
                </a:solidFill>
                <a:latin typeface="Calibri"/>
                <a:cs typeface="Calibri"/>
              </a:rPr>
              <a:t>id/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705933" y="155669"/>
            <a:ext cx="83502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dirty="0">
                <a:latin typeface="Arial"/>
                <a:cs typeface="Arial"/>
              </a:rPr>
              <a:t>Supported</a:t>
            </a:r>
            <a:r>
              <a:rPr sz="950" spc="245" dirty="0">
                <a:latin typeface="Arial"/>
                <a:cs typeface="Arial"/>
              </a:rPr>
              <a:t> </a:t>
            </a:r>
            <a:r>
              <a:rPr sz="950" b="1" spc="-25" dirty="0">
                <a:latin typeface="Arial"/>
                <a:cs typeface="Arial"/>
              </a:rPr>
              <a:t>by:</a:t>
            </a:r>
            <a:endParaRPr sz="9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279259" y="525291"/>
            <a:ext cx="84010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-10" dirty="0">
                <a:solidFill>
                  <a:srgbClr val="900505"/>
                </a:solidFill>
                <a:latin typeface="Cambria"/>
                <a:cs typeface="Cambria"/>
              </a:rPr>
              <a:t>KLJNTKJURNAL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500299" y="668324"/>
            <a:ext cx="611505" cy="100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10" dirty="0">
                <a:solidFill>
                  <a:srgbClr val="252525"/>
                </a:solidFill>
                <a:latin typeface="Cambria"/>
                <a:cs typeface="Cambria"/>
              </a:rPr>
              <a:t>Reputable </a:t>
            </a:r>
            <a:r>
              <a:rPr sz="500" spc="-25" dirty="0">
                <a:solidFill>
                  <a:srgbClr val="252525"/>
                </a:solidFill>
                <a:latin typeface="Cambria"/>
                <a:cs typeface="Cambria"/>
              </a:rPr>
              <a:t>Publicatio11</a:t>
            </a:r>
            <a:endParaRPr sz="5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289028" y="813032"/>
            <a:ext cx="762000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55" dirty="0">
                <a:solidFill>
                  <a:srgbClr val="DFA475"/>
                </a:solidFill>
                <a:latin typeface="Microsoft Sans Serif"/>
                <a:cs typeface="Microsoft Sans Serif"/>
              </a:rPr>
              <a:t>\NEB</a:t>
            </a:r>
            <a:r>
              <a:rPr sz="750" spc="110" dirty="0">
                <a:solidFill>
                  <a:srgbClr val="DFA475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DFA475"/>
                </a:solidFill>
                <a:latin typeface="Microsoft Sans Serif"/>
                <a:cs typeface="Microsoft Sans Serif"/>
              </a:rPr>
              <a:t>Or</a:t>
            </a:r>
            <a:r>
              <a:rPr sz="750" spc="110" dirty="0">
                <a:solidFill>
                  <a:srgbClr val="DFA475"/>
                </a:solidFill>
                <a:latin typeface="Microsoft Sans Serif"/>
                <a:cs typeface="Microsoft Sans Serif"/>
              </a:rPr>
              <a:t> </a:t>
            </a:r>
            <a:r>
              <a:rPr sz="750" spc="-114" dirty="0">
                <a:solidFill>
                  <a:srgbClr val="DFA475"/>
                </a:solidFill>
                <a:latin typeface="Microsoft Sans Serif"/>
                <a:cs typeface="Microsoft Sans Serif"/>
              </a:rPr>
              <a:t>SC</a:t>
            </a:r>
            <a:r>
              <a:rPr sz="750" spc="-114" dirty="0">
                <a:solidFill>
                  <a:srgbClr val="DBAE96"/>
                </a:solidFill>
                <a:latin typeface="Microsoft Sans Serif"/>
                <a:cs typeface="Microsoft Sans Serif"/>
              </a:rPr>
              <a:t>I</a:t>
            </a:r>
            <a:r>
              <a:rPr sz="750" spc="-114" dirty="0">
                <a:solidFill>
                  <a:srgbClr val="D08E53"/>
                </a:solidFill>
                <a:latin typeface="Microsoft Sans Serif"/>
                <a:cs typeface="Microsoft Sans Serif"/>
              </a:rPr>
              <a:t>Er-</a:t>
            </a:r>
            <a:r>
              <a:rPr sz="750" spc="-120" dirty="0">
                <a:solidFill>
                  <a:srgbClr val="D08E53"/>
                </a:solidFill>
                <a:latin typeface="Microsoft Sans Serif"/>
                <a:cs typeface="Microsoft Sans Serif"/>
              </a:rPr>
              <a:t>-</a:t>
            </a:r>
            <a:r>
              <a:rPr sz="750" spc="-80" dirty="0">
                <a:solidFill>
                  <a:srgbClr val="D08E53"/>
                </a:solidFill>
                <a:latin typeface="Microsoft Sans Serif"/>
                <a:cs typeface="Microsoft Sans Serif"/>
              </a:rPr>
              <a:t>..</a:t>
            </a:r>
            <a:r>
              <a:rPr sz="750" spc="-80" dirty="0">
                <a:solidFill>
                  <a:srgbClr val="DFA475"/>
                </a:solidFill>
                <a:latin typeface="Microsoft Sans Serif"/>
                <a:cs typeface="Microsoft Sans Serif"/>
              </a:rPr>
              <a:t>CE</a:t>
            </a:r>
            <a:endParaRPr sz="75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208974" y="731885"/>
            <a:ext cx="108648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dirty="0">
                <a:solidFill>
                  <a:srgbClr val="0073B8"/>
                </a:solidFill>
                <a:latin typeface="Arial"/>
                <a:cs typeface="Arial"/>
              </a:rPr>
              <a:t>GENERASI</a:t>
            </a:r>
            <a:r>
              <a:rPr sz="800" b="1" spc="195" dirty="0">
                <a:solidFill>
                  <a:srgbClr val="0073B8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0073B8"/>
                </a:solidFill>
                <a:latin typeface="Arial"/>
                <a:cs typeface="Arial"/>
              </a:rPr>
              <a:t>PENELITI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827280" y="849681"/>
            <a:ext cx="462915" cy="88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" b="1" spc="-10" dirty="0">
                <a:solidFill>
                  <a:srgbClr val="0F5386"/>
                </a:solidFill>
                <a:latin typeface="Arial"/>
                <a:cs typeface="Arial"/>
              </a:rPr>
              <a:t>generoslpenellti.ld</a:t>
            </a:r>
            <a:endParaRPr sz="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715886" y="974070"/>
            <a:ext cx="2073910" cy="51308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950" dirty="0">
                <a:latin typeface="Arial"/>
                <a:cs typeface="Arial"/>
              </a:rPr>
              <a:t>Powered</a:t>
            </a:r>
            <a:r>
              <a:rPr sz="950" spc="105" dirty="0">
                <a:latin typeface="Arial"/>
                <a:cs typeface="Arial"/>
              </a:rPr>
              <a:t> </a:t>
            </a:r>
            <a:r>
              <a:rPr sz="950" b="1" spc="-25" dirty="0">
                <a:latin typeface="Arial"/>
                <a:cs typeface="Arial"/>
              </a:rPr>
              <a:t>by:</a:t>
            </a:r>
            <a:endParaRPr sz="950">
              <a:latin typeface="Arial"/>
              <a:cs typeface="Arial"/>
            </a:endParaRPr>
          </a:p>
          <a:p>
            <a:pPr marL="42545">
              <a:lnSpc>
                <a:spcPct val="100000"/>
              </a:lnSpc>
              <a:spcBef>
                <a:spcPts val="580"/>
              </a:spcBef>
            </a:pPr>
            <a:r>
              <a:rPr sz="1400" b="1" spc="-50" dirty="0">
                <a:solidFill>
                  <a:srgbClr val="3EBDB3"/>
                </a:solidFill>
                <a:latin typeface="Calibri"/>
                <a:cs typeface="Calibri"/>
              </a:rPr>
              <a:t>CONFERENCE</a:t>
            </a:r>
            <a:r>
              <a:rPr sz="1400" b="1" spc="-10" dirty="0">
                <a:solidFill>
                  <a:srgbClr val="3EBDB3"/>
                </a:solidFill>
                <a:latin typeface="Calibri"/>
                <a:cs typeface="Calibri"/>
              </a:rPr>
              <a:t> </a:t>
            </a:r>
            <a:r>
              <a:rPr sz="1400" b="1" spc="-90" dirty="0">
                <a:solidFill>
                  <a:srgbClr val="E2E8E9"/>
                </a:solidFill>
                <a:latin typeface="Calibri"/>
                <a:cs typeface="Calibri"/>
              </a:rPr>
              <a:t>SYSTEM</a:t>
            </a:r>
            <a:r>
              <a:rPr sz="1400" b="1" spc="75" dirty="0">
                <a:solidFill>
                  <a:srgbClr val="E2E8E9"/>
                </a:solidFill>
                <a:latin typeface="Calibri"/>
                <a:cs typeface="Calibri"/>
              </a:rPr>
              <a:t> </a:t>
            </a:r>
            <a:r>
              <a:rPr sz="700" spc="120" dirty="0">
                <a:solidFill>
                  <a:srgbClr val="3AAF9E"/>
                </a:solidFill>
                <a:latin typeface="Times New Roman"/>
                <a:cs typeface="Times New Roman"/>
              </a:rPr>
              <a:t>J,</a:t>
            </a:r>
            <a:r>
              <a:rPr sz="700" spc="5" dirty="0">
                <a:solidFill>
                  <a:srgbClr val="3AAF9E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3AAF9E"/>
                </a:solidFill>
                <a:latin typeface="Times New Roman"/>
                <a:cs typeface="Times New Roman"/>
              </a:rPr>
              <a:t>,\,,\LH1</a:t>
            </a:r>
            <a:r>
              <a:rPr sz="700" spc="50" dirty="0">
                <a:solidFill>
                  <a:srgbClr val="3AAF9E"/>
                </a:solidFill>
                <a:latin typeface="Times New Roman"/>
                <a:cs typeface="Times New Roman"/>
              </a:rPr>
              <a:t> </a:t>
            </a:r>
            <a:r>
              <a:rPr sz="700" spc="-50" dirty="0">
                <a:solidFill>
                  <a:srgbClr val="3EBDB3"/>
                </a:solidFill>
                <a:latin typeface="Times New Roman"/>
                <a:cs typeface="Times New Roman"/>
              </a:rPr>
              <a:t>c,</a:t>
            </a:r>
            <a:r>
              <a:rPr sz="700" spc="-50" dirty="0">
                <a:solidFill>
                  <a:srgbClr val="21434A"/>
                </a:solidFill>
                <a:latin typeface="Times New Roman"/>
                <a:cs typeface="Times New Roman"/>
              </a:rPr>
              <a:t>I</a:t>
            </a:r>
            <a:endParaRPr sz="700">
              <a:latin typeface="Times New Roman"/>
              <a:cs typeface="Times New Roman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034F969-F048-F37A-854E-BF6B79D86F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267" y="474743"/>
            <a:ext cx="1210052" cy="11959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0F55C53-0C44-ADB6-0F1B-C46A8713CB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66" y="629567"/>
            <a:ext cx="720614" cy="92243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F64C98D-42FD-02FB-4C3F-410F717009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645" y="519654"/>
            <a:ext cx="1130393" cy="110617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E37FA88-8C10-8F99-D607-47DD2779BF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668" y="668324"/>
            <a:ext cx="1536629" cy="81883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A29EDB0-D237-05B5-E6FF-83005C65B386}"/>
              </a:ext>
            </a:extLst>
          </p:cNvPr>
          <p:cNvSpPr txBox="1"/>
          <p:nvPr/>
        </p:nvSpPr>
        <p:spPr>
          <a:xfrm>
            <a:off x="450850" y="5923665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Terima</a:t>
            </a:r>
            <a:r>
              <a:rPr lang="en-US" sz="8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kasih</a:t>
            </a:r>
            <a:endParaRPr lang="en-US" sz="8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21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895" y="881513"/>
            <a:ext cx="1663700" cy="490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50" b="1" spc="-35" dirty="0">
                <a:solidFill>
                  <a:srgbClr val="79278F"/>
                </a:solidFill>
                <a:latin typeface="Arial"/>
                <a:cs typeface="Arial"/>
              </a:rPr>
              <a:t>I-</a:t>
            </a:r>
            <a:r>
              <a:rPr sz="3050" b="1" spc="-210" dirty="0">
                <a:solidFill>
                  <a:srgbClr val="79278F"/>
                </a:solidFill>
                <a:latin typeface="Arial"/>
                <a:cs typeface="Arial"/>
              </a:rPr>
              <a:t>CALLED</a:t>
            </a:r>
            <a:endParaRPr sz="30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3248" y="1315427"/>
            <a:ext cx="2473960" cy="42037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407034" marR="395605" indent="3175" algn="ctr">
              <a:lnSpc>
                <a:spcPts val="850"/>
              </a:lnSpc>
              <a:spcBef>
                <a:spcPts val="160"/>
              </a:spcBef>
            </a:pP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International</a:t>
            </a:r>
            <a:r>
              <a:rPr sz="750" spc="4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30" dirty="0">
                <a:solidFill>
                  <a:srgbClr val="79288E"/>
                </a:solidFill>
                <a:latin typeface="Microsoft Sans Serif"/>
                <a:cs typeface="Microsoft Sans Serif"/>
              </a:rPr>
              <a:t>Conference</a:t>
            </a:r>
            <a:r>
              <a:rPr sz="750" spc="-15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79288E"/>
                </a:solidFill>
                <a:latin typeface="Microsoft Sans Serif"/>
                <a:cs typeface="Microsoft Sans Serif"/>
              </a:rPr>
              <a:t>on</a:t>
            </a:r>
            <a:r>
              <a:rPr sz="750" spc="1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Culture,</a:t>
            </a:r>
            <a:r>
              <a:rPr sz="750" spc="50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Arts,</a:t>
            </a:r>
            <a:r>
              <a:rPr sz="750" spc="-5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30" dirty="0">
                <a:solidFill>
                  <a:srgbClr val="79288E"/>
                </a:solidFill>
                <a:latin typeface="Microsoft Sans Serif"/>
                <a:cs typeface="Microsoft Sans Serif"/>
              </a:rPr>
              <a:t>Language,</a:t>
            </a:r>
            <a:r>
              <a:rPr sz="750" spc="4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20" dirty="0">
                <a:solidFill>
                  <a:srgbClr val="79288E"/>
                </a:solidFill>
                <a:latin typeface="Microsoft Sans Serif"/>
                <a:cs typeface="Microsoft Sans Serif"/>
              </a:rPr>
              <a:t>Literature</a:t>
            </a:r>
            <a:r>
              <a:rPr sz="750" spc="-3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and</a:t>
            </a:r>
            <a:r>
              <a:rPr sz="750" spc="5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Education</a:t>
            </a:r>
            <a:endParaRPr sz="75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750" b="1" spc="-40" dirty="0">
                <a:solidFill>
                  <a:srgbClr val="7B2890"/>
                </a:solidFill>
                <a:latin typeface="Arial"/>
                <a:cs typeface="Arial"/>
              </a:rPr>
              <a:t>Faculty</a:t>
            </a:r>
            <a:r>
              <a:rPr sz="750" b="1" spc="-10" dirty="0">
                <a:solidFill>
                  <a:srgbClr val="7B2890"/>
                </a:solidFill>
                <a:latin typeface="Arial"/>
                <a:cs typeface="Arial"/>
              </a:rPr>
              <a:t> of </a:t>
            </a:r>
            <a:r>
              <a:rPr sz="750" b="1" spc="-45" dirty="0">
                <a:solidFill>
                  <a:srgbClr val="7B2890"/>
                </a:solidFill>
                <a:latin typeface="Arial"/>
                <a:cs typeface="Arial"/>
              </a:rPr>
              <a:t>Languages</a:t>
            </a:r>
            <a:r>
              <a:rPr sz="750" b="1" spc="-10" dirty="0">
                <a:solidFill>
                  <a:srgbClr val="7B2890"/>
                </a:solidFill>
                <a:latin typeface="Arial"/>
                <a:cs typeface="Arial"/>
              </a:rPr>
              <a:t> </a:t>
            </a:r>
            <a:r>
              <a:rPr sz="750" b="1" spc="-50" dirty="0">
                <a:solidFill>
                  <a:srgbClr val="7B2890"/>
                </a:solidFill>
                <a:latin typeface="Arial"/>
                <a:cs typeface="Arial"/>
              </a:rPr>
              <a:t>and</a:t>
            </a:r>
            <a:r>
              <a:rPr sz="750" b="1" spc="-10" dirty="0">
                <a:solidFill>
                  <a:srgbClr val="7B2890"/>
                </a:solidFill>
                <a:latin typeface="Arial"/>
                <a:cs typeface="Arial"/>
              </a:rPr>
              <a:t> </a:t>
            </a:r>
            <a:r>
              <a:rPr sz="750" b="1" spc="-20" dirty="0">
                <a:solidFill>
                  <a:srgbClr val="7B2890"/>
                </a:solidFill>
                <a:latin typeface="Arial"/>
                <a:cs typeface="Arial"/>
              </a:rPr>
              <a:t>Arts,</a:t>
            </a:r>
            <a:r>
              <a:rPr sz="750" b="1" spc="15" dirty="0">
                <a:solidFill>
                  <a:srgbClr val="7B2890"/>
                </a:solidFill>
                <a:latin typeface="Arial"/>
                <a:cs typeface="Arial"/>
              </a:rPr>
              <a:t> </a:t>
            </a:r>
            <a:r>
              <a:rPr sz="750" b="1" spc="-30" dirty="0">
                <a:solidFill>
                  <a:srgbClr val="7B2890"/>
                </a:solidFill>
                <a:latin typeface="Arial"/>
                <a:cs typeface="Arial"/>
              </a:rPr>
              <a:t>Universitas</a:t>
            </a:r>
            <a:r>
              <a:rPr sz="750" b="1" spc="5" dirty="0">
                <a:solidFill>
                  <a:srgbClr val="7B2890"/>
                </a:solidFill>
                <a:latin typeface="Arial"/>
                <a:cs typeface="Arial"/>
              </a:rPr>
              <a:t> </a:t>
            </a:r>
            <a:r>
              <a:rPr sz="750" b="1" spc="-35" dirty="0">
                <a:solidFill>
                  <a:srgbClr val="7B2890"/>
                </a:solidFill>
                <a:latin typeface="Arial"/>
                <a:cs typeface="Arial"/>
              </a:rPr>
              <a:t>Negeri </a:t>
            </a:r>
            <a:r>
              <a:rPr sz="750" b="1" spc="-10" dirty="0">
                <a:solidFill>
                  <a:srgbClr val="7B2890"/>
                </a:solidFill>
                <a:latin typeface="Arial"/>
                <a:cs typeface="Arial"/>
              </a:rPr>
              <a:t>Jakarta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64732" y="205722"/>
            <a:ext cx="444500" cy="1106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100" b="1" spc="55" dirty="0">
                <a:solidFill>
                  <a:srgbClr val="FBFBFB"/>
                </a:solidFill>
                <a:latin typeface="Arial Narrow"/>
                <a:cs typeface="Arial Narrow"/>
              </a:rPr>
              <a:t>a</a:t>
            </a:r>
            <a:endParaRPr sz="71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57928" y="1197210"/>
            <a:ext cx="66040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-80" dirty="0">
                <a:solidFill>
                  <a:srgbClr val="20BBD4"/>
                </a:solidFill>
                <a:latin typeface="Calibri"/>
                <a:cs typeface="Calibri"/>
              </a:rPr>
              <a:t>AKADEMISI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268177" y="1217979"/>
            <a:ext cx="2606675" cy="905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750" spc="-465" dirty="0">
                <a:solidFill>
                  <a:srgbClr val="008BFB"/>
                </a:solidFill>
                <a:latin typeface="Times New Roman"/>
                <a:cs typeface="Times New Roman"/>
              </a:rPr>
              <a:t>Cl</a:t>
            </a:r>
            <a:r>
              <a:rPr sz="5750" spc="-540" dirty="0">
                <a:solidFill>
                  <a:srgbClr val="008BFB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Verdana"/>
                <a:cs typeface="Verdana"/>
              </a:rPr>
              <a:t>Virtual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via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ZOOM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916460" y="1379760"/>
            <a:ext cx="2818130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35" dirty="0">
                <a:latin typeface="Verdana"/>
                <a:cs typeface="Verdana"/>
              </a:rPr>
              <a:t>November</a:t>
            </a:r>
            <a:r>
              <a:rPr sz="1800" spc="-170" dirty="0">
                <a:latin typeface="Verdana"/>
                <a:cs typeface="Verdana"/>
              </a:rPr>
              <a:t> </a:t>
            </a:r>
            <a:r>
              <a:rPr sz="1800" spc="-204" dirty="0">
                <a:latin typeface="Verdana"/>
                <a:cs typeface="Verdana"/>
              </a:rPr>
              <a:t>1st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-</a:t>
            </a:r>
            <a:r>
              <a:rPr sz="1800" spc="-190" dirty="0">
                <a:latin typeface="Verdana"/>
                <a:cs typeface="Verdana"/>
              </a:rPr>
              <a:t> </a:t>
            </a:r>
            <a:r>
              <a:rPr sz="1800" spc="-95" dirty="0">
                <a:latin typeface="Verdana"/>
                <a:cs typeface="Verdana"/>
              </a:rPr>
              <a:t>2nd,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2023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37357" y="511037"/>
            <a:ext cx="1219200" cy="82994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400" b="1" spc="-130" dirty="0">
                <a:solidFill>
                  <a:srgbClr val="58585A"/>
                </a:solidFill>
                <a:latin typeface="Calibri"/>
                <a:cs typeface="Calibri"/>
              </a:rPr>
              <a:t>DIES</a:t>
            </a:r>
            <a:r>
              <a:rPr sz="1400" b="1" spc="90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400" b="1" spc="-170" dirty="0">
                <a:solidFill>
                  <a:srgbClr val="58585A"/>
                </a:solidFill>
                <a:latin typeface="Calibri"/>
                <a:cs typeface="Calibri"/>
              </a:rPr>
              <a:t>NATALIS</a:t>
            </a:r>
            <a:r>
              <a:rPr sz="1400" b="1" spc="70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400" b="1" spc="-120" dirty="0">
                <a:solidFill>
                  <a:srgbClr val="58585A"/>
                </a:solidFill>
                <a:latin typeface="Calibri"/>
                <a:cs typeface="Calibri"/>
              </a:rPr>
              <a:t>KE-</a:t>
            </a:r>
            <a:r>
              <a:rPr sz="1400" b="1" spc="-65" dirty="0">
                <a:solidFill>
                  <a:srgbClr val="58585A"/>
                </a:solidFill>
                <a:latin typeface="Calibri"/>
                <a:cs typeface="Calibri"/>
              </a:rPr>
              <a:t>59</a:t>
            </a:r>
            <a:endParaRPr sz="1400">
              <a:latin typeface="Calibri"/>
              <a:cs typeface="Calibri"/>
            </a:endParaRPr>
          </a:p>
          <a:p>
            <a:pPr marL="12700" marR="26670" indent="4445">
              <a:lnSpc>
                <a:spcPts val="1240"/>
              </a:lnSpc>
              <a:spcBef>
                <a:spcPts val="290"/>
              </a:spcBef>
            </a:pPr>
            <a:r>
              <a:rPr sz="1100" spc="-105" dirty="0">
                <a:solidFill>
                  <a:srgbClr val="58585A"/>
                </a:solidFill>
                <a:latin typeface="Calibri"/>
                <a:cs typeface="Calibri"/>
              </a:rPr>
              <a:t>Universitas</a:t>
            </a:r>
            <a:r>
              <a:rPr sz="1100" spc="10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58585A"/>
                </a:solidFill>
                <a:latin typeface="Calibri"/>
                <a:cs typeface="Calibri"/>
              </a:rPr>
              <a:t>Negeri</a:t>
            </a:r>
            <a:r>
              <a:rPr sz="1100" spc="-45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spc="-75" dirty="0">
                <a:solidFill>
                  <a:srgbClr val="58585A"/>
                </a:solidFill>
                <a:latin typeface="Calibri"/>
                <a:cs typeface="Calibri"/>
              </a:rPr>
              <a:t>Jakarta</a:t>
            </a:r>
            <a:r>
              <a:rPr sz="1100" spc="500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spc="-210" dirty="0">
                <a:solidFill>
                  <a:srgbClr val="58585A"/>
                </a:solidFill>
                <a:latin typeface="Calibri"/>
                <a:cs typeface="Calibri"/>
              </a:rPr>
              <a:t>1964</a:t>
            </a:r>
            <a:r>
              <a:rPr sz="1100" spc="-35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A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58585A"/>
                </a:solidFill>
                <a:latin typeface="Calibri"/>
                <a:cs typeface="Calibri"/>
              </a:rPr>
              <a:t>2023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800" spc="-90" dirty="0">
                <a:solidFill>
                  <a:srgbClr val="5D5C5D"/>
                </a:solidFill>
                <a:latin typeface="Tahoma"/>
                <a:cs typeface="Tahoma"/>
              </a:rPr>
              <a:t>Menuju</a:t>
            </a:r>
            <a:r>
              <a:rPr sz="800" dirty="0">
                <a:solidFill>
                  <a:srgbClr val="5D5C5D"/>
                </a:solidFill>
                <a:latin typeface="Tahoma"/>
                <a:cs typeface="Tahoma"/>
              </a:rPr>
              <a:t> </a:t>
            </a:r>
            <a:r>
              <a:rPr sz="800" spc="-50" dirty="0">
                <a:solidFill>
                  <a:srgbClr val="5D5C5D"/>
                </a:solidFill>
                <a:latin typeface="Tahoma"/>
                <a:cs typeface="Tahoma"/>
              </a:rPr>
              <a:t>universitas</a:t>
            </a:r>
            <a:r>
              <a:rPr sz="800" spc="-15" dirty="0">
                <a:solidFill>
                  <a:srgbClr val="5D5C5D"/>
                </a:solidFill>
                <a:latin typeface="Tahoma"/>
                <a:cs typeface="Tahoma"/>
              </a:rPr>
              <a:t> </a:t>
            </a:r>
            <a:r>
              <a:rPr sz="800" spc="-60" dirty="0">
                <a:solidFill>
                  <a:srgbClr val="5D5C5D"/>
                </a:solidFill>
                <a:latin typeface="Tahoma"/>
                <a:cs typeface="Tahoma"/>
              </a:rPr>
              <a:t>kelas</a:t>
            </a:r>
            <a:r>
              <a:rPr sz="800" spc="-55" dirty="0">
                <a:solidFill>
                  <a:srgbClr val="5D5C5D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5D5C5D"/>
                </a:solidFill>
                <a:latin typeface="Tahoma"/>
                <a:cs typeface="Tahoma"/>
              </a:rPr>
              <a:t>dunia</a:t>
            </a:r>
            <a:endParaRPr sz="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20644" y="701623"/>
            <a:ext cx="12065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204" dirty="0">
                <a:solidFill>
                  <a:srgbClr val="53874B"/>
                </a:solidFill>
                <a:latin typeface="Times New Roman"/>
                <a:cs typeface="Times New Roman"/>
              </a:rPr>
              <a:t>t</a:t>
            </a:r>
            <a:r>
              <a:rPr sz="2800" b="1" spc="204" dirty="0">
                <a:solidFill>
                  <a:srgbClr val="904763"/>
                </a:solidFill>
                <a:latin typeface="Times New Roman"/>
                <a:cs typeface="Times New Roman"/>
              </a:rPr>
              <a:t>et</a:t>
            </a:r>
            <a:r>
              <a:rPr sz="2800" b="1" spc="204" dirty="0">
                <a:solidFill>
                  <a:srgbClr val="0B0B0B"/>
                </a:solidFill>
                <a:latin typeface="Times New Roman"/>
                <a:cs typeface="Times New Roman"/>
              </a:rPr>
              <a:t>�iv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637730" y="1029048"/>
            <a:ext cx="167449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45745" algn="l"/>
                <a:tab pos="484505" algn="l"/>
                <a:tab pos="723265" algn="l"/>
                <a:tab pos="924560" algn="l"/>
                <a:tab pos="1158240" algn="l"/>
                <a:tab pos="1391920" algn="l"/>
                <a:tab pos="1618615" algn="l"/>
              </a:tabLst>
            </a:pP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F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B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S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.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2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0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2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672808" y="1140144"/>
            <a:ext cx="153352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i="1" spc="110" dirty="0">
                <a:solidFill>
                  <a:srgbClr val="111111"/>
                </a:solidFill>
                <a:latin typeface="Century Gothic"/>
                <a:cs typeface="Century Gothic"/>
              </a:rPr>
              <a:t>Ad,</a:t>
            </a:r>
            <a:r>
              <a:rPr sz="800" i="1" spc="395" dirty="0">
                <a:solidFill>
                  <a:srgbClr val="111111"/>
                </a:solidFill>
                <a:latin typeface="Century Gothic"/>
                <a:cs typeface="Century Gothic"/>
              </a:rPr>
              <a:t> </a:t>
            </a:r>
            <a:r>
              <a:rPr sz="750" b="1" spc="20" dirty="0">
                <a:solidFill>
                  <a:srgbClr val="111111"/>
                </a:solidFill>
                <a:latin typeface="Calibri"/>
                <a:cs typeface="Calibri"/>
              </a:rPr>
              <a:t>ftlv1c"1tio�</a:t>
            </a:r>
            <a:r>
              <a:rPr sz="750" b="1" spc="21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750" b="1" spc="20" dirty="0">
                <a:solidFill>
                  <a:srgbClr val="111111"/>
                </a:solidFill>
                <a:latin typeface="Calibri"/>
                <a:cs typeface="Calibri"/>
              </a:rPr>
              <a:t>"1�tl</a:t>
            </a:r>
            <a:r>
              <a:rPr sz="750" b="1" spc="40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750" b="1" spc="-135" dirty="0">
                <a:solidFill>
                  <a:srgbClr val="111111"/>
                </a:solidFill>
                <a:latin typeface="Calibri"/>
                <a:cs typeface="Calibri"/>
              </a:rPr>
              <a:t>C,v1(tv1v�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93969" y="1380493"/>
            <a:ext cx="6044565" cy="4089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500" i="1" spc="-110" dirty="0">
                <a:solidFill>
                  <a:srgbClr val="48494A"/>
                </a:solidFill>
                <a:latin typeface="Calibri"/>
                <a:cs typeface="Calibri"/>
              </a:rPr>
              <a:t>h</a:t>
            </a:r>
            <a:r>
              <a:rPr sz="2500" i="1" spc="-270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i="1" spc="140" dirty="0">
                <a:solidFill>
                  <a:srgbClr val="48494A"/>
                </a:solidFill>
                <a:latin typeface="Calibri"/>
                <a:cs typeface="Calibri"/>
              </a:rPr>
              <a:t>ttps://icaI</a:t>
            </a:r>
            <a:r>
              <a:rPr sz="2500" i="1" spc="-310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i="1" spc="190" dirty="0">
                <a:solidFill>
                  <a:srgbClr val="48494A"/>
                </a:solidFill>
                <a:latin typeface="Calibri"/>
                <a:cs typeface="Calibri"/>
              </a:rPr>
              <a:t>led-</a:t>
            </a:r>
            <a:r>
              <a:rPr sz="2500" i="1" spc="185" dirty="0">
                <a:solidFill>
                  <a:srgbClr val="48494A"/>
                </a:solidFill>
                <a:latin typeface="Calibri"/>
                <a:cs typeface="Calibri"/>
              </a:rPr>
              <a:t>fbs-</a:t>
            </a:r>
            <a:r>
              <a:rPr sz="2500" i="1" spc="254" dirty="0">
                <a:solidFill>
                  <a:srgbClr val="48494A"/>
                </a:solidFill>
                <a:latin typeface="Calibri"/>
                <a:cs typeface="Calibri"/>
              </a:rPr>
              <a:t>u</a:t>
            </a:r>
            <a:r>
              <a:rPr sz="2500" i="1" spc="-225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48494A"/>
                </a:solidFill>
                <a:latin typeface="Calibri"/>
                <a:cs typeface="Calibri"/>
              </a:rPr>
              <a:t>nj.</a:t>
            </a:r>
            <a:r>
              <a:rPr sz="2500" i="1" spc="-250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i="1" spc="200" dirty="0">
                <a:solidFill>
                  <a:srgbClr val="48494A"/>
                </a:solidFill>
                <a:latin typeface="Calibri"/>
                <a:cs typeface="Calibri"/>
              </a:rPr>
              <a:t>akademisi.</a:t>
            </a:r>
            <a:r>
              <a:rPr sz="2500" i="1" spc="-145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48494A"/>
                </a:solidFill>
                <a:latin typeface="Times New Roman"/>
                <a:cs typeface="Times New Roman"/>
              </a:rPr>
              <a:t>co.</a:t>
            </a:r>
            <a:r>
              <a:rPr sz="2500" spc="-285" dirty="0">
                <a:solidFill>
                  <a:srgbClr val="48494A"/>
                </a:solidFill>
                <a:latin typeface="Times New Roman"/>
                <a:cs typeface="Times New Roman"/>
              </a:rPr>
              <a:t> </a:t>
            </a:r>
            <a:r>
              <a:rPr sz="2500" i="1" spc="170" dirty="0">
                <a:solidFill>
                  <a:srgbClr val="48494A"/>
                </a:solidFill>
                <a:latin typeface="Calibri"/>
                <a:cs typeface="Calibri"/>
              </a:rPr>
              <a:t>id/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705933" y="155669"/>
            <a:ext cx="83502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dirty="0">
                <a:latin typeface="Arial"/>
                <a:cs typeface="Arial"/>
              </a:rPr>
              <a:t>Supported</a:t>
            </a:r>
            <a:r>
              <a:rPr sz="950" spc="245" dirty="0">
                <a:latin typeface="Arial"/>
                <a:cs typeface="Arial"/>
              </a:rPr>
              <a:t> </a:t>
            </a:r>
            <a:r>
              <a:rPr sz="950" b="1" spc="-25" dirty="0">
                <a:latin typeface="Arial"/>
                <a:cs typeface="Arial"/>
              </a:rPr>
              <a:t>by:</a:t>
            </a:r>
            <a:endParaRPr sz="9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279259" y="525291"/>
            <a:ext cx="84010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-10" dirty="0">
                <a:solidFill>
                  <a:srgbClr val="900505"/>
                </a:solidFill>
                <a:latin typeface="Cambria"/>
                <a:cs typeface="Cambria"/>
              </a:rPr>
              <a:t>KLJNTKJURNAL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500299" y="668324"/>
            <a:ext cx="611505" cy="100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10" dirty="0">
                <a:solidFill>
                  <a:srgbClr val="252525"/>
                </a:solidFill>
                <a:latin typeface="Cambria"/>
                <a:cs typeface="Cambria"/>
              </a:rPr>
              <a:t>Reputable </a:t>
            </a:r>
            <a:r>
              <a:rPr sz="500" spc="-25" dirty="0">
                <a:solidFill>
                  <a:srgbClr val="252525"/>
                </a:solidFill>
                <a:latin typeface="Cambria"/>
                <a:cs typeface="Cambria"/>
              </a:rPr>
              <a:t>Publicatio11</a:t>
            </a:r>
            <a:endParaRPr sz="5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289028" y="813032"/>
            <a:ext cx="762000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55" dirty="0">
                <a:solidFill>
                  <a:srgbClr val="DFA475"/>
                </a:solidFill>
                <a:latin typeface="Microsoft Sans Serif"/>
                <a:cs typeface="Microsoft Sans Serif"/>
              </a:rPr>
              <a:t>\NEB</a:t>
            </a:r>
            <a:r>
              <a:rPr sz="750" spc="110" dirty="0">
                <a:solidFill>
                  <a:srgbClr val="DFA475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DFA475"/>
                </a:solidFill>
                <a:latin typeface="Microsoft Sans Serif"/>
                <a:cs typeface="Microsoft Sans Serif"/>
              </a:rPr>
              <a:t>Or</a:t>
            </a:r>
            <a:r>
              <a:rPr sz="750" spc="110" dirty="0">
                <a:solidFill>
                  <a:srgbClr val="DFA475"/>
                </a:solidFill>
                <a:latin typeface="Microsoft Sans Serif"/>
                <a:cs typeface="Microsoft Sans Serif"/>
              </a:rPr>
              <a:t> </a:t>
            </a:r>
            <a:r>
              <a:rPr sz="750" spc="-114" dirty="0">
                <a:solidFill>
                  <a:srgbClr val="DFA475"/>
                </a:solidFill>
                <a:latin typeface="Microsoft Sans Serif"/>
                <a:cs typeface="Microsoft Sans Serif"/>
              </a:rPr>
              <a:t>SC</a:t>
            </a:r>
            <a:r>
              <a:rPr sz="750" spc="-114" dirty="0">
                <a:solidFill>
                  <a:srgbClr val="DBAE96"/>
                </a:solidFill>
                <a:latin typeface="Microsoft Sans Serif"/>
                <a:cs typeface="Microsoft Sans Serif"/>
              </a:rPr>
              <a:t>I</a:t>
            </a:r>
            <a:r>
              <a:rPr sz="750" spc="-114" dirty="0">
                <a:solidFill>
                  <a:srgbClr val="D08E53"/>
                </a:solidFill>
                <a:latin typeface="Microsoft Sans Serif"/>
                <a:cs typeface="Microsoft Sans Serif"/>
              </a:rPr>
              <a:t>Er-</a:t>
            </a:r>
            <a:r>
              <a:rPr sz="750" spc="-120" dirty="0">
                <a:solidFill>
                  <a:srgbClr val="D08E53"/>
                </a:solidFill>
                <a:latin typeface="Microsoft Sans Serif"/>
                <a:cs typeface="Microsoft Sans Serif"/>
              </a:rPr>
              <a:t>-</a:t>
            </a:r>
            <a:r>
              <a:rPr sz="750" spc="-80" dirty="0">
                <a:solidFill>
                  <a:srgbClr val="D08E53"/>
                </a:solidFill>
                <a:latin typeface="Microsoft Sans Serif"/>
                <a:cs typeface="Microsoft Sans Serif"/>
              </a:rPr>
              <a:t>..</a:t>
            </a:r>
            <a:r>
              <a:rPr sz="750" spc="-80" dirty="0">
                <a:solidFill>
                  <a:srgbClr val="DFA475"/>
                </a:solidFill>
                <a:latin typeface="Microsoft Sans Serif"/>
                <a:cs typeface="Microsoft Sans Serif"/>
              </a:rPr>
              <a:t>CE</a:t>
            </a:r>
            <a:endParaRPr sz="75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208974" y="731885"/>
            <a:ext cx="108648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dirty="0">
                <a:solidFill>
                  <a:srgbClr val="0073B8"/>
                </a:solidFill>
                <a:latin typeface="Arial"/>
                <a:cs typeface="Arial"/>
              </a:rPr>
              <a:t>GENERASI</a:t>
            </a:r>
            <a:r>
              <a:rPr sz="800" b="1" spc="195" dirty="0">
                <a:solidFill>
                  <a:srgbClr val="0073B8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0073B8"/>
                </a:solidFill>
                <a:latin typeface="Arial"/>
                <a:cs typeface="Arial"/>
              </a:rPr>
              <a:t>PENELITI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827280" y="849681"/>
            <a:ext cx="462915" cy="88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" b="1" spc="-10" dirty="0">
                <a:solidFill>
                  <a:srgbClr val="0F5386"/>
                </a:solidFill>
                <a:latin typeface="Arial"/>
                <a:cs typeface="Arial"/>
              </a:rPr>
              <a:t>generoslpenellti.ld</a:t>
            </a:r>
            <a:endParaRPr sz="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715886" y="974070"/>
            <a:ext cx="2073910" cy="51308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950" dirty="0">
                <a:latin typeface="Arial"/>
                <a:cs typeface="Arial"/>
              </a:rPr>
              <a:t>Powered</a:t>
            </a:r>
            <a:r>
              <a:rPr sz="950" spc="105" dirty="0">
                <a:latin typeface="Arial"/>
                <a:cs typeface="Arial"/>
              </a:rPr>
              <a:t> </a:t>
            </a:r>
            <a:r>
              <a:rPr sz="950" b="1" spc="-25" dirty="0">
                <a:latin typeface="Arial"/>
                <a:cs typeface="Arial"/>
              </a:rPr>
              <a:t>by:</a:t>
            </a:r>
            <a:endParaRPr sz="950">
              <a:latin typeface="Arial"/>
              <a:cs typeface="Arial"/>
            </a:endParaRPr>
          </a:p>
          <a:p>
            <a:pPr marL="42545">
              <a:lnSpc>
                <a:spcPct val="100000"/>
              </a:lnSpc>
              <a:spcBef>
                <a:spcPts val="580"/>
              </a:spcBef>
            </a:pPr>
            <a:r>
              <a:rPr sz="1400" b="1" spc="-50" dirty="0">
                <a:solidFill>
                  <a:srgbClr val="3EBDB3"/>
                </a:solidFill>
                <a:latin typeface="Calibri"/>
                <a:cs typeface="Calibri"/>
              </a:rPr>
              <a:t>CONFERENCE</a:t>
            </a:r>
            <a:r>
              <a:rPr sz="1400" b="1" spc="-10" dirty="0">
                <a:solidFill>
                  <a:srgbClr val="3EBDB3"/>
                </a:solidFill>
                <a:latin typeface="Calibri"/>
                <a:cs typeface="Calibri"/>
              </a:rPr>
              <a:t> </a:t>
            </a:r>
            <a:r>
              <a:rPr sz="1400" b="1" spc="-90" dirty="0">
                <a:solidFill>
                  <a:srgbClr val="E2E8E9"/>
                </a:solidFill>
                <a:latin typeface="Calibri"/>
                <a:cs typeface="Calibri"/>
              </a:rPr>
              <a:t>SYSTEM</a:t>
            </a:r>
            <a:r>
              <a:rPr sz="1400" b="1" spc="75" dirty="0">
                <a:solidFill>
                  <a:srgbClr val="E2E8E9"/>
                </a:solidFill>
                <a:latin typeface="Calibri"/>
                <a:cs typeface="Calibri"/>
              </a:rPr>
              <a:t> </a:t>
            </a:r>
            <a:r>
              <a:rPr sz="700" spc="120" dirty="0">
                <a:solidFill>
                  <a:srgbClr val="3AAF9E"/>
                </a:solidFill>
                <a:latin typeface="Times New Roman"/>
                <a:cs typeface="Times New Roman"/>
              </a:rPr>
              <a:t>J,</a:t>
            </a:r>
            <a:r>
              <a:rPr sz="700" spc="5" dirty="0">
                <a:solidFill>
                  <a:srgbClr val="3AAF9E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3AAF9E"/>
                </a:solidFill>
                <a:latin typeface="Times New Roman"/>
                <a:cs typeface="Times New Roman"/>
              </a:rPr>
              <a:t>,\,,\LH1</a:t>
            </a:r>
            <a:r>
              <a:rPr sz="700" spc="50" dirty="0">
                <a:solidFill>
                  <a:srgbClr val="3AAF9E"/>
                </a:solidFill>
                <a:latin typeface="Times New Roman"/>
                <a:cs typeface="Times New Roman"/>
              </a:rPr>
              <a:t> </a:t>
            </a:r>
            <a:r>
              <a:rPr sz="700" spc="-50" dirty="0">
                <a:solidFill>
                  <a:srgbClr val="3EBDB3"/>
                </a:solidFill>
                <a:latin typeface="Times New Roman"/>
                <a:cs typeface="Times New Roman"/>
              </a:rPr>
              <a:t>c,</a:t>
            </a:r>
            <a:r>
              <a:rPr sz="700" spc="-50" dirty="0">
                <a:solidFill>
                  <a:srgbClr val="21434A"/>
                </a:solidFill>
                <a:latin typeface="Times New Roman"/>
                <a:cs typeface="Times New Roman"/>
              </a:rPr>
              <a:t>I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53D387-6DCE-0014-FCB0-EC4CC93B4119}"/>
              </a:ext>
            </a:extLst>
          </p:cNvPr>
          <p:cNvSpPr txBox="1"/>
          <p:nvPr/>
        </p:nvSpPr>
        <p:spPr>
          <a:xfrm>
            <a:off x="14340793" y="10115800"/>
            <a:ext cx="54150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54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BACKGROUND</a:t>
            </a:r>
            <a:endParaRPr lang="en-US" sz="5400" dirty="0">
              <a:solidFill>
                <a:schemeClr val="accent4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034F969-F048-F37A-854E-BF6B79D86F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267" y="474743"/>
            <a:ext cx="1210052" cy="11959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0F55C53-0C44-ADB6-0F1B-C46A8713CB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66" y="629567"/>
            <a:ext cx="720614" cy="92243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F64C98D-42FD-02FB-4C3F-410F717009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645" y="519654"/>
            <a:ext cx="1130393" cy="110617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E37FA88-8C10-8F99-D607-47DD2779BF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668" y="668324"/>
            <a:ext cx="1536629" cy="81883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07253BD-D668-FF6B-DCA4-512CDB1F5A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32" y="1897666"/>
            <a:ext cx="10861595" cy="932343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BF45B34-1CBD-AAC1-8766-C7429544AE14}"/>
              </a:ext>
            </a:extLst>
          </p:cNvPr>
          <p:cNvSpPr txBox="1"/>
          <p:nvPr/>
        </p:nvSpPr>
        <p:spPr>
          <a:xfrm>
            <a:off x="12250182" y="4793376"/>
            <a:ext cx="758499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Cultural identity may indirectly influence health-related behaviour, including on how a person within the culture acts to prevent and treat a disease.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3031FC-1CE4-504C-20F0-AC6F974ED931}"/>
              </a:ext>
            </a:extLst>
          </p:cNvPr>
          <p:cNvSpPr txBox="1"/>
          <p:nvPr/>
        </p:nvSpPr>
        <p:spPr>
          <a:xfrm>
            <a:off x="5601758" y="9874983"/>
            <a:ext cx="6618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Unger, JB. (2011). Cultural Identity and Public Health. In: Schwartz, S., Luyckx, K., Vignoles, V. (eds). Handbook of Identity Theory and Research. Springer, New York, NY.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77FB1F-6F7C-A9D3-CF88-B0CCB255A6C1}"/>
              </a:ext>
            </a:extLst>
          </p:cNvPr>
          <p:cNvSpPr txBox="1"/>
          <p:nvPr/>
        </p:nvSpPr>
        <p:spPr>
          <a:xfrm>
            <a:off x="12258530" y="7295377"/>
            <a:ext cx="718721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One example of how cultural identity may determine health-related behaviours is shown by the difference in medical decision-making process among cultural groups.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A68090-E4F1-8BB5-3F6F-04B671F3CC8B}"/>
              </a:ext>
            </a:extLst>
          </p:cNvPr>
          <p:cNvSpPr txBox="1"/>
          <p:nvPr/>
        </p:nvSpPr>
        <p:spPr>
          <a:xfrm>
            <a:off x="0" y="1920875"/>
            <a:ext cx="560175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54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Theoretical Model</a:t>
            </a:r>
            <a:endParaRPr lang="en-US" sz="5400" dirty="0">
              <a:solidFill>
                <a:schemeClr val="accent4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DAC3D17-F038-2D1C-C6AE-493AA459CEC4}"/>
              </a:ext>
            </a:extLst>
          </p:cNvPr>
          <p:cNvSpPr txBox="1"/>
          <p:nvPr/>
        </p:nvSpPr>
        <p:spPr>
          <a:xfrm>
            <a:off x="12234696" y="2722262"/>
            <a:ext cx="752110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Cultural identity is an identity claimed by an individual as a member of a cultural group with shared characteristics.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850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895" y="881513"/>
            <a:ext cx="1663700" cy="490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50" b="1" spc="-35" dirty="0">
                <a:solidFill>
                  <a:srgbClr val="79278F"/>
                </a:solidFill>
                <a:latin typeface="Arial"/>
                <a:cs typeface="Arial"/>
              </a:rPr>
              <a:t>I-</a:t>
            </a:r>
            <a:r>
              <a:rPr sz="3050" b="1" spc="-210" dirty="0">
                <a:solidFill>
                  <a:srgbClr val="79278F"/>
                </a:solidFill>
                <a:latin typeface="Arial"/>
                <a:cs typeface="Arial"/>
              </a:rPr>
              <a:t>CALLED</a:t>
            </a:r>
            <a:endParaRPr sz="30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3248" y="1315427"/>
            <a:ext cx="2473960" cy="42037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407034" marR="395605" indent="3175" algn="ctr">
              <a:lnSpc>
                <a:spcPts val="850"/>
              </a:lnSpc>
              <a:spcBef>
                <a:spcPts val="160"/>
              </a:spcBef>
            </a:pP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International</a:t>
            </a:r>
            <a:r>
              <a:rPr sz="750" spc="4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30" dirty="0">
                <a:solidFill>
                  <a:srgbClr val="79288E"/>
                </a:solidFill>
                <a:latin typeface="Microsoft Sans Serif"/>
                <a:cs typeface="Microsoft Sans Serif"/>
              </a:rPr>
              <a:t>Conference</a:t>
            </a:r>
            <a:r>
              <a:rPr sz="750" spc="-15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79288E"/>
                </a:solidFill>
                <a:latin typeface="Microsoft Sans Serif"/>
                <a:cs typeface="Microsoft Sans Serif"/>
              </a:rPr>
              <a:t>on</a:t>
            </a:r>
            <a:r>
              <a:rPr sz="750" spc="1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Culture,</a:t>
            </a:r>
            <a:r>
              <a:rPr sz="750" spc="50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Arts,</a:t>
            </a:r>
            <a:r>
              <a:rPr sz="750" spc="-5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30" dirty="0">
                <a:solidFill>
                  <a:srgbClr val="79288E"/>
                </a:solidFill>
                <a:latin typeface="Microsoft Sans Serif"/>
                <a:cs typeface="Microsoft Sans Serif"/>
              </a:rPr>
              <a:t>Language,</a:t>
            </a:r>
            <a:r>
              <a:rPr sz="750" spc="4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20" dirty="0">
                <a:solidFill>
                  <a:srgbClr val="79288E"/>
                </a:solidFill>
                <a:latin typeface="Microsoft Sans Serif"/>
                <a:cs typeface="Microsoft Sans Serif"/>
              </a:rPr>
              <a:t>Literature</a:t>
            </a:r>
            <a:r>
              <a:rPr sz="750" spc="-3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and</a:t>
            </a:r>
            <a:r>
              <a:rPr sz="750" spc="5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Education</a:t>
            </a:r>
            <a:endParaRPr sz="75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750" b="1" spc="-40" dirty="0">
                <a:solidFill>
                  <a:srgbClr val="7B2890"/>
                </a:solidFill>
                <a:latin typeface="Arial"/>
                <a:cs typeface="Arial"/>
              </a:rPr>
              <a:t>Faculty</a:t>
            </a:r>
            <a:r>
              <a:rPr sz="750" b="1" spc="-10" dirty="0">
                <a:solidFill>
                  <a:srgbClr val="7B2890"/>
                </a:solidFill>
                <a:latin typeface="Arial"/>
                <a:cs typeface="Arial"/>
              </a:rPr>
              <a:t> of </a:t>
            </a:r>
            <a:r>
              <a:rPr sz="750" b="1" spc="-45" dirty="0">
                <a:solidFill>
                  <a:srgbClr val="7B2890"/>
                </a:solidFill>
                <a:latin typeface="Arial"/>
                <a:cs typeface="Arial"/>
              </a:rPr>
              <a:t>Languages</a:t>
            </a:r>
            <a:r>
              <a:rPr sz="750" b="1" spc="-10" dirty="0">
                <a:solidFill>
                  <a:srgbClr val="7B2890"/>
                </a:solidFill>
                <a:latin typeface="Arial"/>
                <a:cs typeface="Arial"/>
              </a:rPr>
              <a:t> </a:t>
            </a:r>
            <a:r>
              <a:rPr sz="750" b="1" spc="-50" dirty="0">
                <a:solidFill>
                  <a:srgbClr val="7B2890"/>
                </a:solidFill>
                <a:latin typeface="Arial"/>
                <a:cs typeface="Arial"/>
              </a:rPr>
              <a:t>and</a:t>
            </a:r>
            <a:r>
              <a:rPr sz="750" b="1" spc="-10" dirty="0">
                <a:solidFill>
                  <a:srgbClr val="7B2890"/>
                </a:solidFill>
                <a:latin typeface="Arial"/>
                <a:cs typeface="Arial"/>
              </a:rPr>
              <a:t> </a:t>
            </a:r>
            <a:r>
              <a:rPr sz="750" b="1" spc="-20" dirty="0">
                <a:solidFill>
                  <a:srgbClr val="7B2890"/>
                </a:solidFill>
                <a:latin typeface="Arial"/>
                <a:cs typeface="Arial"/>
              </a:rPr>
              <a:t>Arts,</a:t>
            </a:r>
            <a:r>
              <a:rPr sz="750" b="1" spc="15" dirty="0">
                <a:solidFill>
                  <a:srgbClr val="7B2890"/>
                </a:solidFill>
                <a:latin typeface="Arial"/>
                <a:cs typeface="Arial"/>
              </a:rPr>
              <a:t> </a:t>
            </a:r>
            <a:r>
              <a:rPr sz="750" b="1" spc="-30" dirty="0">
                <a:solidFill>
                  <a:srgbClr val="7B2890"/>
                </a:solidFill>
                <a:latin typeface="Arial"/>
                <a:cs typeface="Arial"/>
              </a:rPr>
              <a:t>Universitas</a:t>
            </a:r>
            <a:r>
              <a:rPr sz="750" b="1" spc="5" dirty="0">
                <a:solidFill>
                  <a:srgbClr val="7B2890"/>
                </a:solidFill>
                <a:latin typeface="Arial"/>
                <a:cs typeface="Arial"/>
              </a:rPr>
              <a:t> </a:t>
            </a:r>
            <a:r>
              <a:rPr sz="750" b="1" spc="-35" dirty="0">
                <a:solidFill>
                  <a:srgbClr val="7B2890"/>
                </a:solidFill>
                <a:latin typeface="Arial"/>
                <a:cs typeface="Arial"/>
              </a:rPr>
              <a:t>Negeri </a:t>
            </a:r>
            <a:r>
              <a:rPr sz="750" b="1" spc="-10" dirty="0">
                <a:solidFill>
                  <a:srgbClr val="7B2890"/>
                </a:solidFill>
                <a:latin typeface="Arial"/>
                <a:cs typeface="Arial"/>
              </a:rPr>
              <a:t>Jakarta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64732" y="205722"/>
            <a:ext cx="444500" cy="1106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100" b="1" spc="55" dirty="0">
                <a:solidFill>
                  <a:srgbClr val="FBFBFB"/>
                </a:solidFill>
                <a:latin typeface="Arial Narrow"/>
                <a:cs typeface="Arial Narrow"/>
              </a:rPr>
              <a:t>a</a:t>
            </a:r>
            <a:endParaRPr sz="71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57928" y="1197210"/>
            <a:ext cx="66040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-80" dirty="0">
                <a:solidFill>
                  <a:srgbClr val="20BBD4"/>
                </a:solidFill>
                <a:latin typeface="Calibri"/>
                <a:cs typeface="Calibri"/>
              </a:rPr>
              <a:t>AKADEMISI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268177" y="1217979"/>
            <a:ext cx="2606675" cy="905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750" spc="-465" dirty="0">
                <a:solidFill>
                  <a:srgbClr val="008BFB"/>
                </a:solidFill>
                <a:latin typeface="Times New Roman"/>
                <a:cs typeface="Times New Roman"/>
              </a:rPr>
              <a:t>Cl</a:t>
            </a:r>
            <a:r>
              <a:rPr sz="5750" spc="-540" dirty="0">
                <a:solidFill>
                  <a:srgbClr val="008BFB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Verdana"/>
                <a:cs typeface="Verdana"/>
              </a:rPr>
              <a:t>Virtual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via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ZOOM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916460" y="1379760"/>
            <a:ext cx="2818130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35" dirty="0">
                <a:latin typeface="Verdana"/>
                <a:cs typeface="Verdana"/>
              </a:rPr>
              <a:t>November</a:t>
            </a:r>
            <a:r>
              <a:rPr sz="1800" spc="-170" dirty="0">
                <a:latin typeface="Verdana"/>
                <a:cs typeface="Verdana"/>
              </a:rPr>
              <a:t> </a:t>
            </a:r>
            <a:r>
              <a:rPr sz="1800" spc="-204" dirty="0">
                <a:latin typeface="Verdana"/>
                <a:cs typeface="Verdana"/>
              </a:rPr>
              <a:t>1st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-</a:t>
            </a:r>
            <a:r>
              <a:rPr sz="1800" spc="-190" dirty="0">
                <a:latin typeface="Verdana"/>
                <a:cs typeface="Verdana"/>
              </a:rPr>
              <a:t> </a:t>
            </a:r>
            <a:r>
              <a:rPr sz="1800" spc="-95" dirty="0">
                <a:latin typeface="Verdana"/>
                <a:cs typeface="Verdana"/>
              </a:rPr>
              <a:t>2nd,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2023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37357" y="511037"/>
            <a:ext cx="1219200" cy="82994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400" b="1" spc="-130" dirty="0">
                <a:solidFill>
                  <a:srgbClr val="58585A"/>
                </a:solidFill>
                <a:latin typeface="Calibri"/>
                <a:cs typeface="Calibri"/>
              </a:rPr>
              <a:t>DIES</a:t>
            </a:r>
            <a:r>
              <a:rPr sz="1400" b="1" spc="90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400" b="1" spc="-170" dirty="0">
                <a:solidFill>
                  <a:srgbClr val="58585A"/>
                </a:solidFill>
                <a:latin typeface="Calibri"/>
                <a:cs typeface="Calibri"/>
              </a:rPr>
              <a:t>NATALIS</a:t>
            </a:r>
            <a:r>
              <a:rPr sz="1400" b="1" spc="70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400" b="1" spc="-120" dirty="0">
                <a:solidFill>
                  <a:srgbClr val="58585A"/>
                </a:solidFill>
                <a:latin typeface="Calibri"/>
                <a:cs typeface="Calibri"/>
              </a:rPr>
              <a:t>KE-</a:t>
            </a:r>
            <a:r>
              <a:rPr sz="1400" b="1" spc="-65" dirty="0">
                <a:solidFill>
                  <a:srgbClr val="58585A"/>
                </a:solidFill>
                <a:latin typeface="Calibri"/>
                <a:cs typeface="Calibri"/>
              </a:rPr>
              <a:t>59</a:t>
            </a:r>
            <a:endParaRPr sz="1400">
              <a:latin typeface="Calibri"/>
              <a:cs typeface="Calibri"/>
            </a:endParaRPr>
          </a:p>
          <a:p>
            <a:pPr marL="12700" marR="26670" indent="4445">
              <a:lnSpc>
                <a:spcPts val="1240"/>
              </a:lnSpc>
              <a:spcBef>
                <a:spcPts val="290"/>
              </a:spcBef>
            </a:pPr>
            <a:r>
              <a:rPr sz="1100" spc="-105" dirty="0">
                <a:solidFill>
                  <a:srgbClr val="58585A"/>
                </a:solidFill>
                <a:latin typeface="Calibri"/>
                <a:cs typeface="Calibri"/>
              </a:rPr>
              <a:t>Universitas</a:t>
            </a:r>
            <a:r>
              <a:rPr sz="1100" spc="10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58585A"/>
                </a:solidFill>
                <a:latin typeface="Calibri"/>
                <a:cs typeface="Calibri"/>
              </a:rPr>
              <a:t>Negeri</a:t>
            </a:r>
            <a:r>
              <a:rPr sz="1100" spc="-45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spc="-75" dirty="0">
                <a:solidFill>
                  <a:srgbClr val="58585A"/>
                </a:solidFill>
                <a:latin typeface="Calibri"/>
                <a:cs typeface="Calibri"/>
              </a:rPr>
              <a:t>Jakarta</a:t>
            </a:r>
            <a:r>
              <a:rPr sz="1100" spc="500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spc="-210" dirty="0">
                <a:solidFill>
                  <a:srgbClr val="58585A"/>
                </a:solidFill>
                <a:latin typeface="Calibri"/>
                <a:cs typeface="Calibri"/>
              </a:rPr>
              <a:t>1964</a:t>
            </a:r>
            <a:r>
              <a:rPr sz="1100" spc="-35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A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58585A"/>
                </a:solidFill>
                <a:latin typeface="Calibri"/>
                <a:cs typeface="Calibri"/>
              </a:rPr>
              <a:t>2023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800" spc="-90" dirty="0">
                <a:solidFill>
                  <a:srgbClr val="5D5C5D"/>
                </a:solidFill>
                <a:latin typeface="Tahoma"/>
                <a:cs typeface="Tahoma"/>
              </a:rPr>
              <a:t>Menuju</a:t>
            </a:r>
            <a:r>
              <a:rPr sz="800" dirty="0">
                <a:solidFill>
                  <a:srgbClr val="5D5C5D"/>
                </a:solidFill>
                <a:latin typeface="Tahoma"/>
                <a:cs typeface="Tahoma"/>
              </a:rPr>
              <a:t> </a:t>
            </a:r>
            <a:r>
              <a:rPr sz="800" spc="-50" dirty="0">
                <a:solidFill>
                  <a:srgbClr val="5D5C5D"/>
                </a:solidFill>
                <a:latin typeface="Tahoma"/>
                <a:cs typeface="Tahoma"/>
              </a:rPr>
              <a:t>universitas</a:t>
            </a:r>
            <a:r>
              <a:rPr sz="800" spc="-15" dirty="0">
                <a:solidFill>
                  <a:srgbClr val="5D5C5D"/>
                </a:solidFill>
                <a:latin typeface="Tahoma"/>
                <a:cs typeface="Tahoma"/>
              </a:rPr>
              <a:t> </a:t>
            </a:r>
            <a:r>
              <a:rPr sz="800" spc="-60" dirty="0">
                <a:solidFill>
                  <a:srgbClr val="5D5C5D"/>
                </a:solidFill>
                <a:latin typeface="Tahoma"/>
                <a:cs typeface="Tahoma"/>
              </a:rPr>
              <a:t>kelas</a:t>
            </a:r>
            <a:r>
              <a:rPr sz="800" spc="-55" dirty="0">
                <a:solidFill>
                  <a:srgbClr val="5D5C5D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5D5C5D"/>
                </a:solidFill>
                <a:latin typeface="Tahoma"/>
                <a:cs typeface="Tahoma"/>
              </a:rPr>
              <a:t>dunia</a:t>
            </a:r>
            <a:endParaRPr sz="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20644" y="701623"/>
            <a:ext cx="12065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204" dirty="0">
                <a:solidFill>
                  <a:srgbClr val="53874B"/>
                </a:solidFill>
                <a:latin typeface="Times New Roman"/>
                <a:cs typeface="Times New Roman"/>
              </a:rPr>
              <a:t>t</a:t>
            </a:r>
            <a:r>
              <a:rPr sz="2800" b="1" spc="204" dirty="0">
                <a:solidFill>
                  <a:srgbClr val="904763"/>
                </a:solidFill>
                <a:latin typeface="Times New Roman"/>
                <a:cs typeface="Times New Roman"/>
              </a:rPr>
              <a:t>et</a:t>
            </a:r>
            <a:r>
              <a:rPr sz="2800" b="1" spc="204" dirty="0">
                <a:solidFill>
                  <a:srgbClr val="0B0B0B"/>
                </a:solidFill>
                <a:latin typeface="Times New Roman"/>
                <a:cs typeface="Times New Roman"/>
              </a:rPr>
              <a:t>�iv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637730" y="1029048"/>
            <a:ext cx="167449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45745" algn="l"/>
                <a:tab pos="484505" algn="l"/>
                <a:tab pos="723265" algn="l"/>
                <a:tab pos="924560" algn="l"/>
                <a:tab pos="1158240" algn="l"/>
                <a:tab pos="1391920" algn="l"/>
                <a:tab pos="1618615" algn="l"/>
              </a:tabLst>
            </a:pP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F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B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S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.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2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0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2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672808" y="1140144"/>
            <a:ext cx="153352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i="1" spc="110" dirty="0">
                <a:solidFill>
                  <a:srgbClr val="111111"/>
                </a:solidFill>
                <a:latin typeface="Century Gothic"/>
                <a:cs typeface="Century Gothic"/>
              </a:rPr>
              <a:t>Ad,</a:t>
            </a:r>
            <a:r>
              <a:rPr sz="800" i="1" spc="395" dirty="0">
                <a:solidFill>
                  <a:srgbClr val="111111"/>
                </a:solidFill>
                <a:latin typeface="Century Gothic"/>
                <a:cs typeface="Century Gothic"/>
              </a:rPr>
              <a:t> </a:t>
            </a:r>
            <a:r>
              <a:rPr sz="750" b="1" spc="20" dirty="0">
                <a:solidFill>
                  <a:srgbClr val="111111"/>
                </a:solidFill>
                <a:latin typeface="Calibri"/>
                <a:cs typeface="Calibri"/>
              </a:rPr>
              <a:t>ftlv1c"1tio�</a:t>
            </a:r>
            <a:r>
              <a:rPr sz="750" b="1" spc="21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750" b="1" spc="20" dirty="0">
                <a:solidFill>
                  <a:srgbClr val="111111"/>
                </a:solidFill>
                <a:latin typeface="Calibri"/>
                <a:cs typeface="Calibri"/>
              </a:rPr>
              <a:t>"1�tl</a:t>
            </a:r>
            <a:r>
              <a:rPr sz="750" b="1" spc="40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750" b="1" spc="-135" dirty="0">
                <a:solidFill>
                  <a:srgbClr val="111111"/>
                </a:solidFill>
                <a:latin typeface="Calibri"/>
                <a:cs typeface="Calibri"/>
              </a:rPr>
              <a:t>C,v1(tv1v�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93969" y="1380493"/>
            <a:ext cx="6044565" cy="4089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500" i="1" spc="-110" dirty="0">
                <a:solidFill>
                  <a:srgbClr val="48494A"/>
                </a:solidFill>
                <a:latin typeface="Calibri"/>
                <a:cs typeface="Calibri"/>
              </a:rPr>
              <a:t>h</a:t>
            </a:r>
            <a:r>
              <a:rPr sz="2500" i="1" spc="-270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i="1" spc="140" dirty="0">
                <a:solidFill>
                  <a:srgbClr val="48494A"/>
                </a:solidFill>
                <a:latin typeface="Calibri"/>
                <a:cs typeface="Calibri"/>
              </a:rPr>
              <a:t>ttps://icaI</a:t>
            </a:r>
            <a:r>
              <a:rPr sz="2500" i="1" spc="-310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i="1" spc="190" dirty="0">
                <a:solidFill>
                  <a:srgbClr val="48494A"/>
                </a:solidFill>
                <a:latin typeface="Calibri"/>
                <a:cs typeface="Calibri"/>
              </a:rPr>
              <a:t>led-</a:t>
            </a:r>
            <a:r>
              <a:rPr sz="2500" i="1" spc="185" dirty="0">
                <a:solidFill>
                  <a:srgbClr val="48494A"/>
                </a:solidFill>
                <a:latin typeface="Calibri"/>
                <a:cs typeface="Calibri"/>
              </a:rPr>
              <a:t>fbs-</a:t>
            </a:r>
            <a:r>
              <a:rPr sz="2500" i="1" spc="254" dirty="0">
                <a:solidFill>
                  <a:srgbClr val="48494A"/>
                </a:solidFill>
                <a:latin typeface="Calibri"/>
                <a:cs typeface="Calibri"/>
              </a:rPr>
              <a:t>u</a:t>
            </a:r>
            <a:r>
              <a:rPr sz="2500" i="1" spc="-225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48494A"/>
                </a:solidFill>
                <a:latin typeface="Calibri"/>
                <a:cs typeface="Calibri"/>
              </a:rPr>
              <a:t>nj.</a:t>
            </a:r>
            <a:r>
              <a:rPr sz="2500" i="1" spc="-250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i="1" spc="200" dirty="0">
                <a:solidFill>
                  <a:srgbClr val="48494A"/>
                </a:solidFill>
                <a:latin typeface="Calibri"/>
                <a:cs typeface="Calibri"/>
              </a:rPr>
              <a:t>akademisi.</a:t>
            </a:r>
            <a:r>
              <a:rPr sz="2500" i="1" spc="-145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48494A"/>
                </a:solidFill>
                <a:latin typeface="Times New Roman"/>
                <a:cs typeface="Times New Roman"/>
              </a:rPr>
              <a:t>co.</a:t>
            </a:r>
            <a:r>
              <a:rPr sz="2500" spc="-285" dirty="0">
                <a:solidFill>
                  <a:srgbClr val="48494A"/>
                </a:solidFill>
                <a:latin typeface="Times New Roman"/>
                <a:cs typeface="Times New Roman"/>
              </a:rPr>
              <a:t> </a:t>
            </a:r>
            <a:r>
              <a:rPr sz="2500" i="1" spc="170" dirty="0">
                <a:solidFill>
                  <a:srgbClr val="48494A"/>
                </a:solidFill>
                <a:latin typeface="Calibri"/>
                <a:cs typeface="Calibri"/>
              </a:rPr>
              <a:t>id/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705933" y="155669"/>
            <a:ext cx="83502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dirty="0">
                <a:latin typeface="Arial"/>
                <a:cs typeface="Arial"/>
              </a:rPr>
              <a:t>Supported</a:t>
            </a:r>
            <a:r>
              <a:rPr sz="950" spc="245" dirty="0">
                <a:latin typeface="Arial"/>
                <a:cs typeface="Arial"/>
              </a:rPr>
              <a:t> </a:t>
            </a:r>
            <a:r>
              <a:rPr sz="950" b="1" spc="-25" dirty="0">
                <a:latin typeface="Arial"/>
                <a:cs typeface="Arial"/>
              </a:rPr>
              <a:t>by:</a:t>
            </a:r>
            <a:endParaRPr sz="9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279259" y="525291"/>
            <a:ext cx="84010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-10" dirty="0">
                <a:solidFill>
                  <a:srgbClr val="900505"/>
                </a:solidFill>
                <a:latin typeface="Cambria"/>
                <a:cs typeface="Cambria"/>
              </a:rPr>
              <a:t>KLJNTKJURNAL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500299" y="668324"/>
            <a:ext cx="611505" cy="100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10" dirty="0">
                <a:solidFill>
                  <a:srgbClr val="252525"/>
                </a:solidFill>
                <a:latin typeface="Cambria"/>
                <a:cs typeface="Cambria"/>
              </a:rPr>
              <a:t>Reputable </a:t>
            </a:r>
            <a:r>
              <a:rPr sz="500" spc="-25" dirty="0">
                <a:solidFill>
                  <a:srgbClr val="252525"/>
                </a:solidFill>
                <a:latin typeface="Cambria"/>
                <a:cs typeface="Cambria"/>
              </a:rPr>
              <a:t>Publicatio11</a:t>
            </a:r>
            <a:endParaRPr sz="5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289028" y="813032"/>
            <a:ext cx="762000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55" dirty="0">
                <a:solidFill>
                  <a:srgbClr val="DFA475"/>
                </a:solidFill>
                <a:latin typeface="Microsoft Sans Serif"/>
                <a:cs typeface="Microsoft Sans Serif"/>
              </a:rPr>
              <a:t>\NEB</a:t>
            </a:r>
            <a:r>
              <a:rPr sz="750" spc="110" dirty="0">
                <a:solidFill>
                  <a:srgbClr val="DFA475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DFA475"/>
                </a:solidFill>
                <a:latin typeface="Microsoft Sans Serif"/>
                <a:cs typeface="Microsoft Sans Serif"/>
              </a:rPr>
              <a:t>Or</a:t>
            </a:r>
            <a:r>
              <a:rPr sz="750" spc="110" dirty="0">
                <a:solidFill>
                  <a:srgbClr val="DFA475"/>
                </a:solidFill>
                <a:latin typeface="Microsoft Sans Serif"/>
                <a:cs typeface="Microsoft Sans Serif"/>
              </a:rPr>
              <a:t> </a:t>
            </a:r>
            <a:r>
              <a:rPr sz="750" spc="-114" dirty="0">
                <a:solidFill>
                  <a:srgbClr val="DFA475"/>
                </a:solidFill>
                <a:latin typeface="Microsoft Sans Serif"/>
                <a:cs typeface="Microsoft Sans Serif"/>
              </a:rPr>
              <a:t>SC</a:t>
            </a:r>
            <a:r>
              <a:rPr sz="750" spc="-114" dirty="0">
                <a:solidFill>
                  <a:srgbClr val="DBAE96"/>
                </a:solidFill>
                <a:latin typeface="Microsoft Sans Serif"/>
                <a:cs typeface="Microsoft Sans Serif"/>
              </a:rPr>
              <a:t>I</a:t>
            </a:r>
            <a:r>
              <a:rPr sz="750" spc="-114" dirty="0">
                <a:solidFill>
                  <a:srgbClr val="D08E53"/>
                </a:solidFill>
                <a:latin typeface="Microsoft Sans Serif"/>
                <a:cs typeface="Microsoft Sans Serif"/>
              </a:rPr>
              <a:t>Er-</a:t>
            </a:r>
            <a:r>
              <a:rPr sz="750" spc="-120" dirty="0">
                <a:solidFill>
                  <a:srgbClr val="D08E53"/>
                </a:solidFill>
                <a:latin typeface="Microsoft Sans Serif"/>
                <a:cs typeface="Microsoft Sans Serif"/>
              </a:rPr>
              <a:t>-</a:t>
            </a:r>
            <a:r>
              <a:rPr sz="750" spc="-80" dirty="0">
                <a:solidFill>
                  <a:srgbClr val="D08E53"/>
                </a:solidFill>
                <a:latin typeface="Microsoft Sans Serif"/>
                <a:cs typeface="Microsoft Sans Serif"/>
              </a:rPr>
              <a:t>..</a:t>
            </a:r>
            <a:r>
              <a:rPr sz="750" spc="-80" dirty="0">
                <a:solidFill>
                  <a:srgbClr val="DFA475"/>
                </a:solidFill>
                <a:latin typeface="Microsoft Sans Serif"/>
                <a:cs typeface="Microsoft Sans Serif"/>
              </a:rPr>
              <a:t>CE</a:t>
            </a:r>
            <a:endParaRPr sz="75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208974" y="731885"/>
            <a:ext cx="108648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dirty="0">
                <a:solidFill>
                  <a:srgbClr val="0073B8"/>
                </a:solidFill>
                <a:latin typeface="Arial"/>
                <a:cs typeface="Arial"/>
              </a:rPr>
              <a:t>GENERASI</a:t>
            </a:r>
            <a:r>
              <a:rPr sz="800" b="1" spc="195" dirty="0">
                <a:solidFill>
                  <a:srgbClr val="0073B8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0073B8"/>
                </a:solidFill>
                <a:latin typeface="Arial"/>
                <a:cs typeface="Arial"/>
              </a:rPr>
              <a:t>PENELITI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827280" y="849681"/>
            <a:ext cx="462915" cy="88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" b="1" spc="-10" dirty="0">
                <a:solidFill>
                  <a:srgbClr val="0F5386"/>
                </a:solidFill>
                <a:latin typeface="Arial"/>
                <a:cs typeface="Arial"/>
              </a:rPr>
              <a:t>generoslpenellti.ld</a:t>
            </a:r>
            <a:endParaRPr sz="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715886" y="974070"/>
            <a:ext cx="2073910" cy="51308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950" dirty="0">
                <a:latin typeface="Arial"/>
                <a:cs typeface="Arial"/>
              </a:rPr>
              <a:t>Powered</a:t>
            </a:r>
            <a:r>
              <a:rPr sz="950" spc="105" dirty="0">
                <a:latin typeface="Arial"/>
                <a:cs typeface="Arial"/>
              </a:rPr>
              <a:t> </a:t>
            </a:r>
            <a:r>
              <a:rPr sz="950" b="1" spc="-25" dirty="0">
                <a:latin typeface="Arial"/>
                <a:cs typeface="Arial"/>
              </a:rPr>
              <a:t>by:</a:t>
            </a:r>
            <a:endParaRPr sz="950">
              <a:latin typeface="Arial"/>
              <a:cs typeface="Arial"/>
            </a:endParaRPr>
          </a:p>
          <a:p>
            <a:pPr marL="42545">
              <a:lnSpc>
                <a:spcPct val="100000"/>
              </a:lnSpc>
              <a:spcBef>
                <a:spcPts val="580"/>
              </a:spcBef>
            </a:pPr>
            <a:r>
              <a:rPr sz="1400" b="1" spc="-50" dirty="0">
                <a:solidFill>
                  <a:srgbClr val="3EBDB3"/>
                </a:solidFill>
                <a:latin typeface="Calibri"/>
                <a:cs typeface="Calibri"/>
              </a:rPr>
              <a:t>CONFERENCE</a:t>
            </a:r>
            <a:r>
              <a:rPr sz="1400" b="1" spc="-10" dirty="0">
                <a:solidFill>
                  <a:srgbClr val="3EBDB3"/>
                </a:solidFill>
                <a:latin typeface="Calibri"/>
                <a:cs typeface="Calibri"/>
              </a:rPr>
              <a:t> </a:t>
            </a:r>
            <a:r>
              <a:rPr sz="1400" b="1" spc="-90" dirty="0">
                <a:solidFill>
                  <a:srgbClr val="E2E8E9"/>
                </a:solidFill>
                <a:latin typeface="Calibri"/>
                <a:cs typeface="Calibri"/>
              </a:rPr>
              <a:t>SYSTEM</a:t>
            </a:r>
            <a:r>
              <a:rPr sz="1400" b="1" spc="75" dirty="0">
                <a:solidFill>
                  <a:srgbClr val="E2E8E9"/>
                </a:solidFill>
                <a:latin typeface="Calibri"/>
                <a:cs typeface="Calibri"/>
              </a:rPr>
              <a:t> </a:t>
            </a:r>
            <a:r>
              <a:rPr sz="700" spc="120" dirty="0">
                <a:solidFill>
                  <a:srgbClr val="3AAF9E"/>
                </a:solidFill>
                <a:latin typeface="Times New Roman"/>
                <a:cs typeface="Times New Roman"/>
              </a:rPr>
              <a:t>J,</a:t>
            </a:r>
            <a:r>
              <a:rPr sz="700" spc="5" dirty="0">
                <a:solidFill>
                  <a:srgbClr val="3AAF9E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3AAF9E"/>
                </a:solidFill>
                <a:latin typeface="Times New Roman"/>
                <a:cs typeface="Times New Roman"/>
              </a:rPr>
              <a:t>,\,,\LH1</a:t>
            </a:r>
            <a:r>
              <a:rPr sz="700" spc="50" dirty="0">
                <a:solidFill>
                  <a:srgbClr val="3AAF9E"/>
                </a:solidFill>
                <a:latin typeface="Times New Roman"/>
                <a:cs typeface="Times New Roman"/>
              </a:rPr>
              <a:t> </a:t>
            </a:r>
            <a:r>
              <a:rPr sz="700" spc="-50" dirty="0">
                <a:solidFill>
                  <a:srgbClr val="3EBDB3"/>
                </a:solidFill>
                <a:latin typeface="Times New Roman"/>
                <a:cs typeface="Times New Roman"/>
              </a:rPr>
              <a:t>c,</a:t>
            </a:r>
            <a:r>
              <a:rPr sz="700" spc="-50" dirty="0">
                <a:solidFill>
                  <a:srgbClr val="21434A"/>
                </a:solidFill>
                <a:latin typeface="Times New Roman"/>
                <a:cs typeface="Times New Roman"/>
              </a:rPr>
              <a:t>I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53D387-6DCE-0014-FCB0-EC4CC93B4119}"/>
              </a:ext>
            </a:extLst>
          </p:cNvPr>
          <p:cNvSpPr txBox="1"/>
          <p:nvPr/>
        </p:nvSpPr>
        <p:spPr>
          <a:xfrm>
            <a:off x="14494508" y="10115800"/>
            <a:ext cx="53621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54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BACKGROUND</a:t>
            </a:r>
            <a:endParaRPr lang="en-US" sz="5400" dirty="0">
              <a:solidFill>
                <a:schemeClr val="accent4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034F969-F048-F37A-854E-BF6B79D86F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267" y="474743"/>
            <a:ext cx="1210052" cy="11959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0F55C53-0C44-ADB6-0F1B-C46A8713CB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66" y="629567"/>
            <a:ext cx="720614" cy="92243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F64C98D-42FD-02FB-4C3F-410F717009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645" y="519654"/>
            <a:ext cx="1130393" cy="110617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E37FA88-8C10-8F99-D607-47DD2779BF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668" y="668324"/>
            <a:ext cx="1536629" cy="81883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9783E20-5096-01B0-E5B2-9EBDFE769A0D}"/>
              </a:ext>
            </a:extLst>
          </p:cNvPr>
          <p:cNvSpPr txBox="1"/>
          <p:nvPr/>
        </p:nvSpPr>
        <p:spPr>
          <a:xfrm>
            <a:off x="1212850" y="2229226"/>
            <a:ext cx="6845714" cy="550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countries with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low scores on power distance and collectivism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such as Western countries</a:t>
            </a:r>
            <a:r>
              <a:rPr lang="id-ID" sz="32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medical </a:t>
            </a:r>
            <a:r>
              <a:rPr lang="id-ID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decision-making is perceived as a basic personal right</a:t>
            </a:r>
            <a:r>
              <a:rPr lang="id-ID" sz="32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200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 algn="ctr">
              <a:buFont typeface="+mj-lt"/>
              <a:buAutoNum type="arabicPeriod"/>
            </a:pPr>
            <a:endParaRPr lang="en-US" sz="3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id-ID" sz="32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Healthcare professionals inform the patient on their condition and the treatment options, and </a:t>
            </a:r>
            <a:r>
              <a:rPr lang="id-ID" sz="32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patient finally decides which option they want to take.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0B23C6-08C3-B1DE-A102-3E0D53B3EE6F}"/>
              </a:ext>
            </a:extLst>
          </p:cNvPr>
          <p:cNvSpPr txBox="1"/>
          <p:nvPr/>
        </p:nvSpPr>
        <p:spPr>
          <a:xfrm>
            <a:off x="9401036" y="2229226"/>
            <a:ext cx="7710767" cy="550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countries with 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high scores on power distance and collectivism/communal culture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such as Latin American and Asian, including Indonesia, </a:t>
            </a:r>
            <a:r>
              <a:rPr lang="id-ID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medical </a:t>
            </a:r>
            <a:r>
              <a:rPr lang="id-ID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decision-making is viewed as a community or family activity</a:t>
            </a:r>
            <a:r>
              <a:rPr lang="id-ID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2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 algn="ctr">
              <a:buFont typeface="+mj-lt"/>
              <a:buAutoNum type="arabicPeriod"/>
            </a:pPr>
            <a:endParaRPr lang="en-US" sz="3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US" sz="32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patient follows the instructions from their physicians; </a:t>
            </a:r>
            <a:r>
              <a:rPr lang="id-ID" sz="32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Neighbours or family members help the patient to decide the treatment option</a:t>
            </a:r>
            <a:endParaRPr lang="en-US" sz="4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5D6709-EC5F-9929-1746-F99F3CE0E798}"/>
              </a:ext>
            </a:extLst>
          </p:cNvPr>
          <p:cNvSpPr txBox="1"/>
          <p:nvPr/>
        </p:nvSpPr>
        <p:spPr>
          <a:xfrm>
            <a:off x="3727451" y="8055519"/>
            <a:ext cx="1112520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id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is common that rural or village residents have shown more collectivist or communal culture than urban or city residents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A4B1EC-1866-BB23-D0FB-B2D264BCA9AA}"/>
              </a:ext>
            </a:extLst>
          </p:cNvPr>
          <p:cNvSpPr txBox="1"/>
          <p:nvPr/>
        </p:nvSpPr>
        <p:spPr>
          <a:xfrm>
            <a:off x="3727452" y="9149457"/>
            <a:ext cx="1112520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id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nowledge, self-efficacy, and skills are factors related to cultural identity and health-related behaviour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1573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3">
            <a:extLst>
              <a:ext uri="{FF2B5EF4-FFF2-40B4-BE49-F238E27FC236}">
                <a16:creationId xmlns:a16="http://schemas.microsoft.com/office/drawing/2014/main" id="{40657EFE-E26F-0BD4-25FF-3219E8AA99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" b="7244"/>
          <a:stretch/>
        </p:blipFill>
        <p:spPr>
          <a:xfrm>
            <a:off x="14727" y="-44393"/>
            <a:ext cx="20089373" cy="11344591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067895" y="881513"/>
            <a:ext cx="1663700" cy="490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50" b="1" spc="-35" dirty="0">
                <a:solidFill>
                  <a:srgbClr val="79278F"/>
                </a:solidFill>
                <a:latin typeface="Arial"/>
                <a:cs typeface="Arial"/>
              </a:rPr>
              <a:t>I-</a:t>
            </a:r>
            <a:r>
              <a:rPr sz="3050" b="1" spc="-210" dirty="0">
                <a:solidFill>
                  <a:srgbClr val="79278F"/>
                </a:solidFill>
                <a:latin typeface="Arial"/>
                <a:cs typeface="Arial"/>
              </a:rPr>
              <a:t>CALLED</a:t>
            </a:r>
            <a:endParaRPr sz="30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3248" y="1315427"/>
            <a:ext cx="2473960" cy="42037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407034" marR="395605" indent="3175" algn="ctr">
              <a:lnSpc>
                <a:spcPts val="850"/>
              </a:lnSpc>
              <a:spcBef>
                <a:spcPts val="160"/>
              </a:spcBef>
            </a:pP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International</a:t>
            </a:r>
            <a:r>
              <a:rPr sz="750" spc="4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30" dirty="0">
                <a:solidFill>
                  <a:srgbClr val="79288E"/>
                </a:solidFill>
                <a:latin typeface="Microsoft Sans Serif"/>
                <a:cs typeface="Microsoft Sans Serif"/>
              </a:rPr>
              <a:t>Conference</a:t>
            </a:r>
            <a:r>
              <a:rPr sz="750" spc="-15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79288E"/>
                </a:solidFill>
                <a:latin typeface="Microsoft Sans Serif"/>
                <a:cs typeface="Microsoft Sans Serif"/>
              </a:rPr>
              <a:t>on</a:t>
            </a:r>
            <a:r>
              <a:rPr sz="750" spc="1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Culture,</a:t>
            </a:r>
            <a:r>
              <a:rPr sz="750" spc="50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Arts,</a:t>
            </a:r>
            <a:r>
              <a:rPr sz="750" spc="-5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30" dirty="0">
                <a:solidFill>
                  <a:srgbClr val="79288E"/>
                </a:solidFill>
                <a:latin typeface="Microsoft Sans Serif"/>
                <a:cs typeface="Microsoft Sans Serif"/>
              </a:rPr>
              <a:t>Language,</a:t>
            </a:r>
            <a:r>
              <a:rPr sz="750" spc="4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20" dirty="0">
                <a:solidFill>
                  <a:srgbClr val="79288E"/>
                </a:solidFill>
                <a:latin typeface="Microsoft Sans Serif"/>
                <a:cs typeface="Microsoft Sans Serif"/>
              </a:rPr>
              <a:t>Literature</a:t>
            </a:r>
            <a:r>
              <a:rPr sz="750" spc="-3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and</a:t>
            </a:r>
            <a:r>
              <a:rPr sz="750" spc="5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Education</a:t>
            </a:r>
            <a:endParaRPr sz="75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750" b="1" spc="-40" dirty="0">
                <a:solidFill>
                  <a:srgbClr val="7B2890"/>
                </a:solidFill>
                <a:latin typeface="Arial"/>
                <a:cs typeface="Arial"/>
              </a:rPr>
              <a:t>Faculty</a:t>
            </a:r>
            <a:r>
              <a:rPr sz="750" b="1" spc="-10" dirty="0">
                <a:solidFill>
                  <a:srgbClr val="7B2890"/>
                </a:solidFill>
                <a:latin typeface="Arial"/>
                <a:cs typeface="Arial"/>
              </a:rPr>
              <a:t> of </a:t>
            </a:r>
            <a:r>
              <a:rPr sz="750" b="1" spc="-45" dirty="0">
                <a:solidFill>
                  <a:srgbClr val="7B2890"/>
                </a:solidFill>
                <a:latin typeface="Arial"/>
                <a:cs typeface="Arial"/>
              </a:rPr>
              <a:t>Languages</a:t>
            </a:r>
            <a:r>
              <a:rPr sz="750" b="1" spc="-10" dirty="0">
                <a:solidFill>
                  <a:srgbClr val="7B2890"/>
                </a:solidFill>
                <a:latin typeface="Arial"/>
                <a:cs typeface="Arial"/>
              </a:rPr>
              <a:t> </a:t>
            </a:r>
            <a:r>
              <a:rPr sz="750" b="1" spc="-50" dirty="0">
                <a:solidFill>
                  <a:srgbClr val="7B2890"/>
                </a:solidFill>
                <a:latin typeface="Arial"/>
                <a:cs typeface="Arial"/>
              </a:rPr>
              <a:t>and</a:t>
            </a:r>
            <a:r>
              <a:rPr sz="750" b="1" spc="-10" dirty="0">
                <a:solidFill>
                  <a:srgbClr val="7B2890"/>
                </a:solidFill>
                <a:latin typeface="Arial"/>
                <a:cs typeface="Arial"/>
              </a:rPr>
              <a:t> </a:t>
            </a:r>
            <a:r>
              <a:rPr sz="750" b="1" spc="-20" dirty="0">
                <a:solidFill>
                  <a:srgbClr val="7B2890"/>
                </a:solidFill>
                <a:latin typeface="Arial"/>
                <a:cs typeface="Arial"/>
              </a:rPr>
              <a:t>Arts,</a:t>
            </a:r>
            <a:r>
              <a:rPr sz="750" b="1" spc="15" dirty="0">
                <a:solidFill>
                  <a:srgbClr val="7B2890"/>
                </a:solidFill>
                <a:latin typeface="Arial"/>
                <a:cs typeface="Arial"/>
              </a:rPr>
              <a:t> </a:t>
            </a:r>
            <a:r>
              <a:rPr sz="750" b="1" spc="-30" dirty="0">
                <a:solidFill>
                  <a:srgbClr val="7B2890"/>
                </a:solidFill>
                <a:latin typeface="Arial"/>
                <a:cs typeface="Arial"/>
              </a:rPr>
              <a:t>Universitas</a:t>
            </a:r>
            <a:r>
              <a:rPr sz="750" b="1" spc="5" dirty="0">
                <a:solidFill>
                  <a:srgbClr val="7B2890"/>
                </a:solidFill>
                <a:latin typeface="Arial"/>
                <a:cs typeface="Arial"/>
              </a:rPr>
              <a:t> </a:t>
            </a:r>
            <a:r>
              <a:rPr sz="750" b="1" spc="-35" dirty="0">
                <a:solidFill>
                  <a:srgbClr val="7B2890"/>
                </a:solidFill>
                <a:latin typeface="Arial"/>
                <a:cs typeface="Arial"/>
              </a:rPr>
              <a:t>Negeri </a:t>
            </a:r>
            <a:r>
              <a:rPr sz="750" b="1" spc="-10" dirty="0">
                <a:solidFill>
                  <a:srgbClr val="7B2890"/>
                </a:solidFill>
                <a:latin typeface="Arial"/>
                <a:cs typeface="Arial"/>
              </a:rPr>
              <a:t>Jakarta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64732" y="205722"/>
            <a:ext cx="444500" cy="1106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100" b="1" spc="55" dirty="0">
                <a:solidFill>
                  <a:srgbClr val="FBFBFB"/>
                </a:solidFill>
                <a:latin typeface="Arial Narrow"/>
                <a:cs typeface="Arial Narrow"/>
              </a:rPr>
              <a:t>a</a:t>
            </a:r>
            <a:endParaRPr sz="71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57928" y="1197210"/>
            <a:ext cx="66040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-80" dirty="0">
                <a:solidFill>
                  <a:srgbClr val="20BBD4"/>
                </a:solidFill>
                <a:latin typeface="Calibri"/>
                <a:cs typeface="Calibri"/>
              </a:rPr>
              <a:t>AKADEMISI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268177" y="1217979"/>
            <a:ext cx="2606675" cy="905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750" spc="-465" dirty="0">
                <a:solidFill>
                  <a:srgbClr val="008BFB"/>
                </a:solidFill>
                <a:latin typeface="Times New Roman"/>
                <a:cs typeface="Times New Roman"/>
              </a:rPr>
              <a:t>Cl</a:t>
            </a:r>
            <a:r>
              <a:rPr sz="5750" spc="-540" dirty="0">
                <a:solidFill>
                  <a:srgbClr val="008BFB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Verdana"/>
                <a:cs typeface="Verdana"/>
              </a:rPr>
              <a:t>Virtual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via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ZOOM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916460" y="1379760"/>
            <a:ext cx="2818130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35" dirty="0">
                <a:latin typeface="Verdana"/>
                <a:cs typeface="Verdana"/>
              </a:rPr>
              <a:t>November</a:t>
            </a:r>
            <a:r>
              <a:rPr sz="1800" spc="-170" dirty="0">
                <a:latin typeface="Verdana"/>
                <a:cs typeface="Verdana"/>
              </a:rPr>
              <a:t> </a:t>
            </a:r>
            <a:r>
              <a:rPr sz="1800" spc="-204" dirty="0">
                <a:latin typeface="Verdana"/>
                <a:cs typeface="Verdana"/>
              </a:rPr>
              <a:t>1st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-</a:t>
            </a:r>
            <a:r>
              <a:rPr sz="1800" spc="-190" dirty="0">
                <a:latin typeface="Verdana"/>
                <a:cs typeface="Verdana"/>
              </a:rPr>
              <a:t> </a:t>
            </a:r>
            <a:r>
              <a:rPr sz="1800" spc="-95" dirty="0">
                <a:latin typeface="Verdana"/>
                <a:cs typeface="Verdana"/>
              </a:rPr>
              <a:t>2nd,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2023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37357" y="511037"/>
            <a:ext cx="1219200" cy="82994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400" b="1" spc="-130" dirty="0">
                <a:solidFill>
                  <a:srgbClr val="58585A"/>
                </a:solidFill>
                <a:latin typeface="Calibri"/>
                <a:cs typeface="Calibri"/>
              </a:rPr>
              <a:t>DIES</a:t>
            </a:r>
            <a:r>
              <a:rPr sz="1400" b="1" spc="90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400" b="1" spc="-170" dirty="0">
                <a:solidFill>
                  <a:srgbClr val="58585A"/>
                </a:solidFill>
                <a:latin typeface="Calibri"/>
                <a:cs typeface="Calibri"/>
              </a:rPr>
              <a:t>NATALIS</a:t>
            </a:r>
            <a:r>
              <a:rPr sz="1400" b="1" spc="70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400" b="1" spc="-120" dirty="0">
                <a:solidFill>
                  <a:srgbClr val="58585A"/>
                </a:solidFill>
                <a:latin typeface="Calibri"/>
                <a:cs typeface="Calibri"/>
              </a:rPr>
              <a:t>KE-</a:t>
            </a:r>
            <a:r>
              <a:rPr sz="1400" b="1" spc="-65" dirty="0">
                <a:solidFill>
                  <a:srgbClr val="58585A"/>
                </a:solidFill>
                <a:latin typeface="Calibri"/>
                <a:cs typeface="Calibri"/>
              </a:rPr>
              <a:t>59</a:t>
            </a:r>
            <a:endParaRPr sz="1400">
              <a:latin typeface="Calibri"/>
              <a:cs typeface="Calibri"/>
            </a:endParaRPr>
          </a:p>
          <a:p>
            <a:pPr marL="12700" marR="26670" indent="4445">
              <a:lnSpc>
                <a:spcPts val="1240"/>
              </a:lnSpc>
              <a:spcBef>
                <a:spcPts val="290"/>
              </a:spcBef>
            </a:pPr>
            <a:r>
              <a:rPr sz="1100" spc="-105" dirty="0">
                <a:solidFill>
                  <a:srgbClr val="58585A"/>
                </a:solidFill>
                <a:latin typeface="Calibri"/>
                <a:cs typeface="Calibri"/>
              </a:rPr>
              <a:t>Universitas</a:t>
            </a:r>
            <a:r>
              <a:rPr sz="1100" spc="10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58585A"/>
                </a:solidFill>
                <a:latin typeface="Calibri"/>
                <a:cs typeface="Calibri"/>
              </a:rPr>
              <a:t>Negeri</a:t>
            </a:r>
            <a:r>
              <a:rPr sz="1100" spc="-45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spc="-75" dirty="0">
                <a:solidFill>
                  <a:srgbClr val="58585A"/>
                </a:solidFill>
                <a:latin typeface="Calibri"/>
                <a:cs typeface="Calibri"/>
              </a:rPr>
              <a:t>Jakarta</a:t>
            </a:r>
            <a:r>
              <a:rPr sz="1100" spc="500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spc="-210" dirty="0">
                <a:solidFill>
                  <a:srgbClr val="58585A"/>
                </a:solidFill>
                <a:latin typeface="Calibri"/>
                <a:cs typeface="Calibri"/>
              </a:rPr>
              <a:t>1964</a:t>
            </a:r>
            <a:r>
              <a:rPr sz="1100" spc="-35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A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58585A"/>
                </a:solidFill>
                <a:latin typeface="Calibri"/>
                <a:cs typeface="Calibri"/>
              </a:rPr>
              <a:t>2023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800" spc="-90" dirty="0">
                <a:solidFill>
                  <a:srgbClr val="5D5C5D"/>
                </a:solidFill>
                <a:latin typeface="Tahoma"/>
                <a:cs typeface="Tahoma"/>
              </a:rPr>
              <a:t>Menuju</a:t>
            </a:r>
            <a:r>
              <a:rPr sz="800" dirty="0">
                <a:solidFill>
                  <a:srgbClr val="5D5C5D"/>
                </a:solidFill>
                <a:latin typeface="Tahoma"/>
                <a:cs typeface="Tahoma"/>
              </a:rPr>
              <a:t> </a:t>
            </a:r>
            <a:r>
              <a:rPr sz="800" spc="-50" dirty="0">
                <a:solidFill>
                  <a:srgbClr val="5D5C5D"/>
                </a:solidFill>
                <a:latin typeface="Tahoma"/>
                <a:cs typeface="Tahoma"/>
              </a:rPr>
              <a:t>universitas</a:t>
            </a:r>
            <a:r>
              <a:rPr sz="800" spc="-15" dirty="0">
                <a:solidFill>
                  <a:srgbClr val="5D5C5D"/>
                </a:solidFill>
                <a:latin typeface="Tahoma"/>
                <a:cs typeface="Tahoma"/>
              </a:rPr>
              <a:t> </a:t>
            </a:r>
            <a:r>
              <a:rPr sz="800" spc="-60" dirty="0">
                <a:solidFill>
                  <a:srgbClr val="5D5C5D"/>
                </a:solidFill>
                <a:latin typeface="Tahoma"/>
                <a:cs typeface="Tahoma"/>
              </a:rPr>
              <a:t>kelas</a:t>
            </a:r>
            <a:r>
              <a:rPr sz="800" spc="-55" dirty="0">
                <a:solidFill>
                  <a:srgbClr val="5D5C5D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5D5C5D"/>
                </a:solidFill>
                <a:latin typeface="Tahoma"/>
                <a:cs typeface="Tahoma"/>
              </a:rPr>
              <a:t>dunia</a:t>
            </a:r>
            <a:endParaRPr sz="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20644" y="701623"/>
            <a:ext cx="12065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204" dirty="0">
                <a:solidFill>
                  <a:srgbClr val="53874B"/>
                </a:solidFill>
                <a:latin typeface="Times New Roman"/>
                <a:cs typeface="Times New Roman"/>
              </a:rPr>
              <a:t>t</a:t>
            </a:r>
            <a:r>
              <a:rPr sz="2800" b="1" spc="204" dirty="0">
                <a:solidFill>
                  <a:srgbClr val="904763"/>
                </a:solidFill>
                <a:latin typeface="Times New Roman"/>
                <a:cs typeface="Times New Roman"/>
              </a:rPr>
              <a:t>et</a:t>
            </a:r>
            <a:r>
              <a:rPr sz="2800" b="1" spc="204" dirty="0">
                <a:solidFill>
                  <a:srgbClr val="0B0B0B"/>
                </a:solidFill>
                <a:latin typeface="Times New Roman"/>
                <a:cs typeface="Times New Roman"/>
              </a:rPr>
              <a:t>�iv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637730" y="1029048"/>
            <a:ext cx="167449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45745" algn="l"/>
                <a:tab pos="484505" algn="l"/>
                <a:tab pos="723265" algn="l"/>
                <a:tab pos="924560" algn="l"/>
                <a:tab pos="1158240" algn="l"/>
                <a:tab pos="1391920" algn="l"/>
                <a:tab pos="1618615" algn="l"/>
              </a:tabLst>
            </a:pP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F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B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S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.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2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0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2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672808" y="1140144"/>
            <a:ext cx="153352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i="1" spc="110" dirty="0">
                <a:solidFill>
                  <a:srgbClr val="111111"/>
                </a:solidFill>
                <a:latin typeface="Century Gothic"/>
                <a:cs typeface="Century Gothic"/>
              </a:rPr>
              <a:t>Ad,</a:t>
            </a:r>
            <a:r>
              <a:rPr sz="800" i="1" spc="395" dirty="0">
                <a:solidFill>
                  <a:srgbClr val="111111"/>
                </a:solidFill>
                <a:latin typeface="Century Gothic"/>
                <a:cs typeface="Century Gothic"/>
              </a:rPr>
              <a:t> </a:t>
            </a:r>
            <a:r>
              <a:rPr sz="750" b="1" spc="20" dirty="0">
                <a:solidFill>
                  <a:srgbClr val="111111"/>
                </a:solidFill>
                <a:latin typeface="Calibri"/>
                <a:cs typeface="Calibri"/>
              </a:rPr>
              <a:t>ftlv1c"1tio�</a:t>
            </a:r>
            <a:r>
              <a:rPr sz="750" b="1" spc="21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750" b="1" spc="20" dirty="0">
                <a:solidFill>
                  <a:srgbClr val="111111"/>
                </a:solidFill>
                <a:latin typeface="Calibri"/>
                <a:cs typeface="Calibri"/>
              </a:rPr>
              <a:t>"1�tl</a:t>
            </a:r>
            <a:r>
              <a:rPr sz="750" b="1" spc="40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750" b="1" spc="-135" dirty="0">
                <a:solidFill>
                  <a:srgbClr val="111111"/>
                </a:solidFill>
                <a:latin typeface="Calibri"/>
                <a:cs typeface="Calibri"/>
              </a:rPr>
              <a:t>C,v1(tv1v�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93969" y="1380493"/>
            <a:ext cx="6044565" cy="4089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500" i="1" spc="-110" dirty="0">
                <a:solidFill>
                  <a:srgbClr val="48494A"/>
                </a:solidFill>
                <a:latin typeface="Calibri"/>
                <a:cs typeface="Calibri"/>
              </a:rPr>
              <a:t>h</a:t>
            </a:r>
            <a:r>
              <a:rPr sz="2500" i="1" spc="-270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i="1" spc="140" dirty="0">
                <a:solidFill>
                  <a:srgbClr val="48494A"/>
                </a:solidFill>
                <a:latin typeface="Calibri"/>
                <a:cs typeface="Calibri"/>
              </a:rPr>
              <a:t>ttps://icaI</a:t>
            </a:r>
            <a:r>
              <a:rPr sz="2500" i="1" spc="-310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i="1" spc="190" dirty="0">
                <a:solidFill>
                  <a:srgbClr val="48494A"/>
                </a:solidFill>
                <a:latin typeface="Calibri"/>
                <a:cs typeface="Calibri"/>
              </a:rPr>
              <a:t>led-</a:t>
            </a:r>
            <a:r>
              <a:rPr sz="2500" i="1" spc="185" dirty="0">
                <a:solidFill>
                  <a:srgbClr val="48494A"/>
                </a:solidFill>
                <a:latin typeface="Calibri"/>
                <a:cs typeface="Calibri"/>
              </a:rPr>
              <a:t>fbs-</a:t>
            </a:r>
            <a:r>
              <a:rPr sz="2500" i="1" spc="254" dirty="0">
                <a:solidFill>
                  <a:srgbClr val="48494A"/>
                </a:solidFill>
                <a:latin typeface="Calibri"/>
                <a:cs typeface="Calibri"/>
              </a:rPr>
              <a:t>u</a:t>
            </a:r>
            <a:r>
              <a:rPr sz="2500" i="1" spc="-225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48494A"/>
                </a:solidFill>
                <a:latin typeface="Calibri"/>
                <a:cs typeface="Calibri"/>
              </a:rPr>
              <a:t>nj.</a:t>
            </a:r>
            <a:r>
              <a:rPr sz="2500" i="1" spc="-250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i="1" spc="200" dirty="0">
                <a:solidFill>
                  <a:srgbClr val="48494A"/>
                </a:solidFill>
                <a:latin typeface="Calibri"/>
                <a:cs typeface="Calibri"/>
              </a:rPr>
              <a:t>akademisi.</a:t>
            </a:r>
            <a:r>
              <a:rPr sz="2500" i="1" spc="-145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48494A"/>
                </a:solidFill>
                <a:latin typeface="Times New Roman"/>
                <a:cs typeface="Times New Roman"/>
              </a:rPr>
              <a:t>co.</a:t>
            </a:r>
            <a:r>
              <a:rPr sz="2500" spc="-285" dirty="0">
                <a:solidFill>
                  <a:srgbClr val="48494A"/>
                </a:solidFill>
                <a:latin typeface="Times New Roman"/>
                <a:cs typeface="Times New Roman"/>
              </a:rPr>
              <a:t> </a:t>
            </a:r>
            <a:r>
              <a:rPr sz="2500" i="1" spc="170" dirty="0">
                <a:solidFill>
                  <a:srgbClr val="48494A"/>
                </a:solidFill>
                <a:latin typeface="Calibri"/>
                <a:cs typeface="Calibri"/>
              </a:rPr>
              <a:t>id/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705933" y="155669"/>
            <a:ext cx="83502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dirty="0">
                <a:latin typeface="Arial"/>
                <a:cs typeface="Arial"/>
              </a:rPr>
              <a:t>Supported</a:t>
            </a:r>
            <a:r>
              <a:rPr sz="950" spc="245" dirty="0">
                <a:latin typeface="Arial"/>
                <a:cs typeface="Arial"/>
              </a:rPr>
              <a:t> </a:t>
            </a:r>
            <a:r>
              <a:rPr sz="950" b="1" spc="-25" dirty="0">
                <a:latin typeface="Arial"/>
                <a:cs typeface="Arial"/>
              </a:rPr>
              <a:t>by:</a:t>
            </a:r>
            <a:endParaRPr sz="9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279259" y="525291"/>
            <a:ext cx="84010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-10" dirty="0">
                <a:solidFill>
                  <a:srgbClr val="900505"/>
                </a:solidFill>
                <a:latin typeface="Cambria"/>
                <a:cs typeface="Cambria"/>
              </a:rPr>
              <a:t>KLJNTKJURNAL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500299" y="668324"/>
            <a:ext cx="611505" cy="100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10" dirty="0">
                <a:solidFill>
                  <a:srgbClr val="252525"/>
                </a:solidFill>
                <a:latin typeface="Cambria"/>
                <a:cs typeface="Cambria"/>
              </a:rPr>
              <a:t>Reputable </a:t>
            </a:r>
            <a:r>
              <a:rPr sz="500" spc="-25" dirty="0">
                <a:solidFill>
                  <a:srgbClr val="252525"/>
                </a:solidFill>
                <a:latin typeface="Cambria"/>
                <a:cs typeface="Cambria"/>
              </a:rPr>
              <a:t>Publicatio11</a:t>
            </a:r>
            <a:endParaRPr sz="5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289028" y="813032"/>
            <a:ext cx="762000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55" dirty="0">
                <a:solidFill>
                  <a:srgbClr val="DFA475"/>
                </a:solidFill>
                <a:latin typeface="Microsoft Sans Serif"/>
                <a:cs typeface="Microsoft Sans Serif"/>
              </a:rPr>
              <a:t>\NEB</a:t>
            </a:r>
            <a:r>
              <a:rPr sz="750" spc="110" dirty="0">
                <a:solidFill>
                  <a:srgbClr val="DFA475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DFA475"/>
                </a:solidFill>
                <a:latin typeface="Microsoft Sans Serif"/>
                <a:cs typeface="Microsoft Sans Serif"/>
              </a:rPr>
              <a:t>Or</a:t>
            </a:r>
            <a:r>
              <a:rPr sz="750" spc="110" dirty="0">
                <a:solidFill>
                  <a:srgbClr val="DFA475"/>
                </a:solidFill>
                <a:latin typeface="Microsoft Sans Serif"/>
                <a:cs typeface="Microsoft Sans Serif"/>
              </a:rPr>
              <a:t> </a:t>
            </a:r>
            <a:r>
              <a:rPr sz="750" spc="-114" dirty="0">
                <a:solidFill>
                  <a:srgbClr val="DFA475"/>
                </a:solidFill>
                <a:latin typeface="Microsoft Sans Serif"/>
                <a:cs typeface="Microsoft Sans Serif"/>
              </a:rPr>
              <a:t>SC</a:t>
            </a:r>
            <a:r>
              <a:rPr sz="750" spc="-114" dirty="0">
                <a:solidFill>
                  <a:srgbClr val="DBAE96"/>
                </a:solidFill>
                <a:latin typeface="Microsoft Sans Serif"/>
                <a:cs typeface="Microsoft Sans Serif"/>
              </a:rPr>
              <a:t>I</a:t>
            </a:r>
            <a:r>
              <a:rPr sz="750" spc="-114" dirty="0">
                <a:solidFill>
                  <a:srgbClr val="D08E53"/>
                </a:solidFill>
                <a:latin typeface="Microsoft Sans Serif"/>
                <a:cs typeface="Microsoft Sans Serif"/>
              </a:rPr>
              <a:t>Er-</a:t>
            </a:r>
            <a:r>
              <a:rPr sz="750" spc="-120" dirty="0">
                <a:solidFill>
                  <a:srgbClr val="D08E53"/>
                </a:solidFill>
                <a:latin typeface="Microsoft Sans Serif"/>
                <a:cs typeface="Microsoft Sans Serif"/>
              </a:rPr>
              <a:t>-</a:t>
            </a:r>
            <a:r>
              <a:rPr sz="750" spc="-80" dirty="0">
                <a:solidFill>
                  <a:srgbClr val="D08E53"/>
                </a:solidFill>
                <a:latin typeface="Microsoft Sans Serif"/>
                <a:cs typeface="Microsoft Sans Serif"/>
              </a:rPr>
              <a:t>..</a:t>
            </a:r>
            <a:r>
              <a:rPr sz="750" spc="-80" dirty="0">
                <a:solidFill>
                  <a:srgbClr val="DFA475"/>
                </a:solidFill>
                <a:latin typeface="Microsoft Sans Serif"/>
                <a:cs typeface="Microsoft Sans Serif"/>
              </a:rPr>
              <a:t>CE</a:t>
            </a:r>
            <a:endParaRPr sz="75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208974" y="731885"/>
            <a:ext cx="108648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dirty="0">
                <a:solidFill>
                  <a:srgbClr val="0073B8"/>
                </a:solidFill>
                <a:latin typeface="Arial"/>
                <a:cs typeface="Arial"/>
              </a:rPr>
              <a:t>GENERASI</a:t>
            </a:r>
            <a:r>
              <a:rPr sz="800" b="1" spc="195" dirty="0">
                <a:solidFill>
                  <a:srgbClr val="0073B8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0073B8"/>
                </a:solidFill>
                <a:latin typeface="Arial"/>
                <a:cs typeface="Arial"/>
              </a:rPr>
              <a:t>PENELITI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827280" y="849681"/>
            <a:ext cx="462915" cy="88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" b="1" spc="-10" dirty="0">
                <a:solidFill>
                  <a:srgbClr val="0F5386"/>
                </a:solidFill>
                <a:latin typeface="Arial"/>
                <a:cs typeface="Arial"/>
              </a:rPr>
              <a:t>generoslpenellti.ld</a:t>
            </a:r>
            <a:endParaRPr sz="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715886" y="974070"/>
            <a:ext cx="2073910" cy="51308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950" dirty="0">
                <a:latin typeface="Arial"/>
                <a:cs typeface="Arial"/>
              </a:rPr>
              <a:t>Powered</a:t>
            </a:r>
            <a:r>
              <a:rPr sz="950" spc="105" dirty="0">
                <a:latin typeface="Arial"/>
                <a:cs typeface="Arial"/>
              </a:rPr>
              <a:t> </a:t>
            </a:r>
            <a:r>
              <a:rPr sz="950" b="1" spc="-25" dirty="0">
                <a:latin typeface="Arial"/>
                <a:cs typeface="Arial"/>
              </a:rPr>
              <a:t>by:</a:t>
            </a:r>
            <a:endParaRPr sz="950">
              <a:latin typeface="Arial"/>
              <a:cs typeface="Arial"/>
            </a:endParaRPr>
          </a:p>
          <a:p>
            <a:pPr marL="42545">
              <a:lnSpc>
                <a:spcPct val="100000"/>
              </a:lnSpc>
              <a:spcBef>
                <a:spcPts val="580"/>
              </a:spcBef>
            </a:pPr>
            <a:r>
              <a:rPr sz="1400" b="1" spc="-50" dirty="0">
                <a:solidFill>
                  <a:srgbClr val="3EBDB3"/>
                </a:solidFill>
                <a:latin typeface="Calibri"/>
                <a:cs typeface="Calibri"/>
              </a:rPr>
              <a:t>CONFERENCE</a:t>
            </a:r>
            <a:r>
              <a:rPr sz="1400" b="1" spc="-10" dirty="0">
                <a:solidFill>
                  <a:srgbClr val="3EBDB3"/>
                </a:solidFill>
                <a:latin typeface="Calibri"/>
                <a:cs typeface="Calibri"/>
              </a:rPr>
              <a:t> </a:t>
            </a:r>
            <a:r>
              <a:rPr sz="1400" b="1" spc="-90" dirty="0">
                <a:solidFill>
                  <a:srgbClr val="E2E8E9"/>
                </a:solidFill>
                <a:latin typeface="Calibri"/>
                <a:cs typeface="Calibri"/>
              </a:rPr>
              <a:t>SYSTEM</a:t>
            </a:r>
            <a:r>
              <a:rPr sz="1400" b="1" spc="75" dirty="0">
                <a:solidFill>
                  <a:srgbClr val="E2E8E9"/>
                </a:solidFill>
                <a:latin typeface="Calibri"/>
                <a:cs typeface="Calibri"/>
              </a:rPr>
              <a:t> </a:t>
            </a:r>
            <a:r>
              <a:rPr sz="700" spc="120" dirty="0">
                <a:solidFill>
                  <a:srgbClr val="3AAF9E"/>
                </a:solidFill>
                <a:latin typeface="Times New Roman"/>
                <a:cs typeface="Times New Roman"/>
              </a:rPr>
              <a:t>J,</a:t>
            </a:r>
            <a:r>
              <a:rPr sz="700" spc="5" dirty="0">
                <a:solidFill>
                  <a:srgbClr val="3AAF9E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3AAF9E"/>
                </a:solidFill>
                <a:latin typeface="Times New Roman"/>
                <a:cs typeface="Times New Roman"/>
              </a:rPr>
              <a:t>,\,,\LH1</a:t>
            </a:r>
            <a:r>
              <a:rPr sz="700" spc="50" dirty="0">
                <a:solidFill>
                  <a:srgbClr val="3AAF9E"/>
                </a:solidFill>
                <a:latin typeface="Times New Roman"/>
                <a:cs typeface="Times New Roman"/>
              </a:rPr>
              <a:t> </a:t>
            </a:r>
            <a:r>
              <a:rPr sz="700" spc="-50" dirty="0">
                <a:solidFill>
                  <a:srgbClr val="3EBDB3"/>
                </a:solidFill>
                <a:latin typeface="Times New Roman"/>
                <a:cs typeface="Times New Roman"/>
              </a:rPr>
              <a:t>c,</a:t>
            </a:r>
            <a:r>
              <a:rPr sz="700" spc="-50" dirty="0">
                <a:solidFill>
                  <a:srgbClr val="21434A"/>
                </a:solidFill>
                <a:latin typeface="Times New Roman"/>
                <a:cs typeface="Times New Roman"/>
              </a:rPr>
              <a:t>I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53D387-6DCE-0014-FCB0-EC4CC93B4119}"/>
              </a:ext>
            </a:extLst>
          </p:cNvPr>
          <p:cNvSpPr txBox="1"/>
          <p:nvPr/>
        </p:nvSpPr>
        <p:spPr>
          <a:xfrm>
            <a:off x="14090981" y="10118959"/>
            <a:ext cx="56436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BACKGROUND</a:t>
            </a:r>
            <a:endParaRPr lang="en-US" sz="5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034F969-F048-F37A-854E-BF6B79D86F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267" y="474743"/>
            <a:ext cx="1210052" cy="11959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0F55C53-0C44-ADB6-0F1B-C46A8713CB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66" y="629567"/>
            <a:ext cx="720614" cy="92243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F64C98D-42FD-02FB-4C3F-410F717009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645" y="519654"/>
            <a:ext cx="1130393" cy="110617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E37FA88-8C10-8F99-D607-47DD2779BF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668" y="668324"/>
            <a:ext cx="1536629" cy="81883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C4FCCCE-AF6B-8741-525A-ACBBB103460D}"/>
              </a:ext>
            </a:extLst>
          </p:cNvPr>
          <p:cNvSpPr txBox="1"/>
          <p:nvPr/>
        </p:nvSpPr>
        <p:spPr>
          <a:xfrm>
            <a:off x="620958" y="2892836"/>
            <a:ext cx="98882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Village of Duyung is located in the District of Trawas, the Regency of Mojokerto, the Province of East Java.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BB7829-9813-E23F-8BA8-C2B814A962D1}"/>
              </a:ext>
            </a:extLst>
          </p:cNvPr>
          <p:cNvSpPr txBox="1"/>
          <p:nvPr/>
        </p:nvSpPr>
        <p:spPr>
          <a:xfrm>
            <a:off x="620958" y="4496587"/>
            <a:ext cx="110518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residents often</a:t>
            </a:r>
            <a:r>
              <a:rPr lang="id-ID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first seek 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medications </a:t>
            </a:r>
            <a:r>
              <a:rPr lang="id-ID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the grocery stores (termed as ‘toko kelontong’ or ‘peracangan’) located closer in the village.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930CF23-79DB-E12C-2CE0-6BCF4344C743}"/>
              </a:ext>
            </a:extLst>
          </p:cNvPr>
          <p:cNvSpPr txBox="1"/>
          <p:nvPr/>
        </p:nvSpPr>
        <p:spPr>
          <a:xfrm>
            <a:off x="669596" y="6416675"/>
            <a:ext cx="105254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id-ID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 medicines provided by the stores have often been taken out from their primary packages and been put together in a new package without labels.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6814D75-624F-7F2A-E445-5D6D827A8D01}"/>
              </a:ext>
            </a:extLst>
          </p:cNvPr>
          <p:cNvSpPr txBox="1"/>
          <p:nvPr/>
        </p:nvSpPr>
        <p:spPr>
          <a:xfrm>
            <a:off x="648518" y="8245475"/>
            <a:ext cx="108513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residents 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buy the medicines based on </a:t>
            </a:r>
            <a:r>
              <a:rPr lang="id-ID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information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from their neighbors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38DCBF5-878F-54F8-95CE-79F45B0A028B}"/>
              </a:ext>
            </a:extLst>
          </p:cNvPr>
          <p:cNvSpPr txBox="1"/>
          <p:nvPr/>
        </p:nvSpPr>
        <p:spPr>
          <a:xfrm>
            <a:off x="651897" y="9819752"/>
            <a:ext cx="122681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may lead to the use of inappropriate medication for their illness</a:t>
            </a:r>
            <a:r>
              <a:rPr lang="id-ID" sz="32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171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3">
            <a:extLst>
              <a:ext uri="{FF2B5EF4-FFF2-40B4-BE49-F238E27FC236}">
                <a16:creationId xmlns:a16="http://schemas.microsoft.com/office/drawing/2014/main" id="{40657EFE-E26F-0BD4-25FF-3219E8AA99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" b="7244"/>
          <a:stretch/>
        </p:blipFill>
        <p:spPr>
          <a:xfrm>
            <a:off x="14727" y="-44393"/>
            <a:ext cx="20089373" cy="11344591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067895" y="881513"/>
            <a:ext cx="1663700" cy="490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50" b="1" spc="-35" dirty="0">
                <a:solidFill>
                  <a:srgbClr val="79278F"/>
                </a:solidFill>
                <a:latin typeface="Arial"/>
                <a:cs typeface="Arial"/>
              </a:rPr>
              <a:t>I-</a:t>
            </a:r>
            <a:r>
              <a:rPr sz="3050" b="1" spc="-210" dirty="0">
                <a:solidFill>
                  <a:srgbClr val="79278F"/>
                </a:solidFill>
                <a:latin typeface="Arial"/>
                <a:cs typeface="Arial"/>
              </a:rPr>
              <a:t>CALLED</a:t>
            </a:r>
            <a:endParaRPr sz="30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3248" y="1315427"/>
            <a:ext cx="2473960" cy="42037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407034" marR="395605" indent="3175" algn="ctr">
              <a:lnSpc>
                <a:spcPts val="850"/>
              </a:lnSpc>
              <a:spcBef>
                <a:spcPts val="160"/>
              </a:spcBef>
            </a:pP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International</a:t>
            </a:r>
            <a:r>
              <a:rPr sz="750" spc="4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30" dirty="0">
                <a:solidFill>
                  <a:srgbClr val="79288E"/>
                </a:solidFill>
                <a:latin typeface="Microsoft Sans Serif"/>
                <a:cs typeface="Microsoft Sans Serif"/>
              </a:rPr>
              <a:t>Conference</a:t>
            </a:r>
            <a:r>
              <a:rPr sz="750" spc="-15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79288E"/>
                </a:solidFill>
                <a:latin typeface="Microsoft Sans Serif"/>
                <a:cs typeface="Microsoft Sans Serif"/>
              </a:rPr>
              <a:t>on</a:t>
            </a:r>
            <a:r>
              <a:rPr sz="750" spc="1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Culture,</a:t>
            </a:r>
            <a:r>
              <a:rPr sz="750" spc="50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Arts,</a:t>
            </a:r>
            <a:r>
              <a:rPr sz="750" spc="-5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30" dirty="0">
                <a:solidFill>
                  <a:srgbClr val="79288E"/>
                </a:solidFill>
                <a:latin typeface="Microsoft Sans Serif"/>
                <a:cs typeface="Microsoft Sans Serif"/>
              </a:rPr>
              <a:t>Language,</a:t>
            </a:r>
            <a:r>
              <a:rPr sz="750" spc="4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20" dirty="0">
                <a:solidFill>
                  <a:srgbClr val="79288E"/>
                </a:solidFill>
                <a:latin typeface="Microsoft Sans Serif"/>
                <a:cs typeface="Microsoft Sans Serif"/>
              </a:rPr>
              <a:t>Literature</a:t>
            </a:r>
            <a:r>
              <a:rPr sz="750" spc="-3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and</a:t>
            </a:r>
            <a:r>
              <a:rPr sz="750" spc="5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Education</a:t>
            </a:r>
            <a:endParaRPr sz="75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750" b="1" spc="-40" dirty="0">
                <a:solidFill>
                  <a:srgbClr val="7B2890"/>
                </a:solidFill>
                <a:latin typeface="Arial"/>
                <a:cs typeface="Arial"/>
              </a:rPr>
              <a:t>Faculty</a:t>
            </a:r>
            <a:r>
              <a:rPr sz="750" b="1" spc="-10" dirty="0">
                <a:solidFill>
                  <a:srgbClr val="7B2890"/>
                </a:solidFill>
                <a:latin typeface="Arial"/>
                <a:cs typeface="Arial"/>
              </a:rPr>
              <a:t> of </a:t>
            </a:r>
            <a:r>
              <a:rPr sz="750" b="1" spc="-45" dirty="0">
                <a:solidFill>
                  <a:srgbClr val="7B2890"/>
                </a:solidFill>
                <a:latin typeface="Arial"/>
                <a:cs typeface="Arial"/>
              </a:rPr>
              <a:t>Languages</a:t>
            </a:r>
            <a:r>
              <a:rPr sz="750" b="1" spc="-10" dirty="0">
                <a:solidFill>
                  <a:srgbClr val="7B2890"/>
                </a:solidFill>
                <a:latin typeface="Arial"/>
                <a:cs typeface="Arial"/>
              </a:rPr>
              <a:t> </a:t>
            </a:r>
            <a:r>
              <a:rPr sz="750" b="1" spc="-50" dirty="0">
                <a:solidFill>
                  <a:srgbClr val="7B2890"/>
                </a:solidFill>
                <a:latin typeface="Arial"/>
                <a:cs typeface="Arial"/>
              </a:rPr>
              <a:t>and</a:t>
            </a:r>
            <a:r>
              <a:rPr sz="750" b="1" spc="-10" dirty="0">
                <a:solidFill>
                  <a:srgbClr val="7B2890"/>
                </a:solidFill>
                <a:latin typeface="Arial"/>
                <a:cs typeface="Arial"/>
              </a:rPr>
              <a:t> </a:t>
            </a:r>
            <a:r>
              <a:rPr sz="750" b="1" spc="-20" dirty="0">
                <a:solidFill>
                  <a:srgbClr val="7B2890"/>
                </a:solidFill>
                <a:latin typeface="Arial"/>
                <a:cs typeface="Arial"/>
              </a:rPr>
              <a:t>Arts,</a:t>
            </a:r>
            <a:r>
              <a:rPr sz="750" b="1" spc="15" dirty="0">
                <a:solidFill>
                  <a:srgbClr val="7B2890"/>
                </a:solidFill>
                <a:latin typeface="Arial"/>
                <a:cs typeface="Arial"/>
              </a:rPr>
              <a:t> </a:t>
            </a:r>
            <a:r>
              <a:rPr sz="750" b="1" spc="-30" dirty="0">
                <a:solidFill>
                  <a:srgbClr val="7B2890"/>
                </a:solidFill>
                <a:latin typeface="Arial"/>
                <a:cs typeface="Arial"/>
              </a:rPr>
              <a:t>Universitas</a:t>
            </a:r>
            <a:r>
              <a:rPr sz="750" b="1" spc="5" dirty="0">
                <a:solidFill>
                  <a:srgbClr val="7B2890"/>
                </a:solidFill>
                <a:latin typeface="Arial"/>
                <a:cs typeface="Arial"/>
              </a:rPr>
              <a:t> </a:t>
            </a:r>
            <a:r>
              <a:rPr sz="750" b="1" spc="-35" dirty="0">
                <a:solidFill>
                  <a:srgbClr val="7B2890"/>
                </a:solidFill>
                <a:latin typeface="Arial"/>
                <a:cs typeface="Arial"/>
              </a:rPr>
              <a:t>Negeri </a:t>
            </a:r>
            <a:r>
              <a:rPr sz="750" b="1" spc="-10" dirty="0">
                <a:solidFill>
                  <a:srgbClr val="7B2890"/>
                </a:solidFill>
                <a:latin typeface="Arial"/>
                <a:cs typeface="Arial"/>
              </a:rPr>
              <a:t>Jakarta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64732" y="205722"/>
            <a:ext cx="444500" cy="1106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100" b="1" spc="55" dirty="0">
                <a:solidFill>
                  <a:srgbClr val="FBFBFB"/>
                </a:solidFill>
                <a:latin typeface="Arial Narrow"/>
                <a:cs typeface="Arial Narrow"/>
              </a:rPr>
              <a:t>a</a:t>
            </a:r>
            <a:endParaRPr sz="71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57928" y="1197210"/>
            <a:ext cx="66040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-80" dirty="0">
                <a:solidFill>
                  <a:srgbClr val="20BBD4"/>
                </a:solidFill>
                <a:latin typeface="Calibri"/>
                <a:cs typeface="Calibri"/>
              </a:rPr>
              <a:t>AKADEMISI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268177" y="1217979"/>
            <a:ext cx="2606675" cy="905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750" spc="-465" dirty="0">
                <a:solidFill>
                  <a:srgbClr val="008BFB"/>
                </a:solidFill>
                <a:latin typeface="Times New Roman"/>
                <a:cs typeface="Times New Roman"/>
              </a:rPr>
              <a:t>Cl</a:t>
            </a:r>
            <a:r>
              <a:rPr sz="5750" spc="-540" dirty="0">
                <a:solidFill>
                  <a:srgbClr val="008BFB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Verdana"/>
                <a:cs typeface="Verdana"/>
              </a:rPr>
              <a:t>Virtual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via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ZOOM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916460" y="1379760"/>
            <a:ext cx="2818130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35" dirty="0">
                <a:latin typeface="Verdana"/>
                <a:cs typeface="Verdana"/>
              </a:rPr>
              <a:t>November</a:t>
            </a:r>
            <a:r>
              <a:rPr sz="1800" spc="-170" dirty="0">
                <a:latin typeface="Verdana"/>
                <a:cs typeface="Verdana"/>
              </a:rPr>
              <a:t> </a:t>
            </a:r>
            <a:r>
              <a:rPr sz="1800" spc="-204" dirty="0">
                <a:latin typeface="Verdana"/>
                <a:cs typeface="Verdana"/>
              </a:rPr>
              <a:t>1st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-</a:t>
            </a:r>
            <a:r>
              <a:rPr sz="1800" spc="-190" dirty="0">
                <a:latin typeface="Verdana"/>
                <a:cs typeface="Verdana"/>
              </a:rPr>
              <a:t> </a:t>
            </a:r>
            <a:r>
              <a:rPr sz="1800" spc="-95" dirty="0">
                <a:latin typeface="Verdana"/>
                <a:cs typeface="Verdana"/>
              </a:rPr>
              <a:t>2nd,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2023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37357" y="511037"/>
            <a:ext cx="1219200" cy="82994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400" b="1" spc="-130" dirty="0">
                <a:solidFill>
                  <a:srgbClr val="58585A"/>
                </a:solidFill>
                <a:latin typeface="Calibri"/>
                <a:cs typeface="Calibri"/>
              </a:rPr>
              <a:t>DIES</a:t>
            </a:r>
            <a:r>
              <a:rPr sz="1400" b="1" spc="90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400" b="1" spc="-170" dirty="0">
                <a:solidFill>
                  <a:srgbClr val="58585A"/>
                </a:solidFill>
                <a:latin typeface="Calibri"/>
                <a:cs typeface="Calibri"/>
              </a:rPr>
              <a:t>NATALIS</a:t>
            </a:r>
            <a:r>
              <a:rPr sz="1400" b="1" spc="70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400" b="1" spc="-120" dirty="0">
                <a:solidFill>
                  <a:srgbClr val="58585A"/>
                </a:solidFill>
                <a:latin typeface="Calibri"/>
                <a:cs typeface="Calibri"/>
              </a:rPr>
              <a:t>KE-</a:t>
            </a:r>
            <a:r>
              <a:rPr sz="1400" b="1" spc="-65" dirty="0">
                <a:solidFill>
                  <a:srgbClr val="58585A"/>
                </a:solidFill>
                <a:latin typeface="Calibri"/>
                <a:cs typeface="Calibri"/>
              </a:rPr>
              <a:t>59</a:t>
            </a:r>
            <a:endParaRPr sz="1400">
              <a:latin typeface="Calibri"/>
              <a:cs typeface="Calibri"/>
            </a:endParaRPr>
          </a:p>
          <a:p>
            <a:pPr marL="12700" marR="26670" indent="4445">
              <a:lnSpc>
                <a:spcPts val="1240"/>
              </a:lnSpc>
              <a:spcBef>
                <a:spcPts val="290"/>
              </a:spcBef>
            </a:pPr>
            <a:r>
              <a:rPr sz="1100" spc="-105" dirty="0">
                <a:solidFill>
                  <a:srgbClr val="58585A"/>
                </a:solidFill>
                <a:latin typeface="Calibri"/>
                <a:cs typeface="Calibri"/>
              </a:rPr>
              <a:t>Universitas</a:t>
            </a:r>
            <a:r>
              <a:rPr sz="1100" spc="10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58585A"/>
                </a:solidFill>
                <a:latin typeface="Calibri"/>
                <a:cs typeface="Calibri"/>
              </a:rPr>
              <a:t>Negeri</a:t>
            </a:r>
            <a:r>
              <a:rPr sz="1100" spc="-45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spc="-75" dirty="0">
                <a:solidFill>
                  <a:srgbClr val="58585A"/>
                </a:solidFill>
                <a:latin typeface="Calibri"/>
                <a:cs typeface="Calibri"/>
              </a:rPr>
              <a:t>Jakarta</a:t>
            </a:r>
            <a:r>
              <a:rPr sz="1100" spc="500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spc="-210" dirty="0">
                <a:solidFill>
                  <a:srgbClr val="58585A"/>
                </a:solidFill>
                <a:latin typeface="Calibri"/>
                <a:cs typeface="Calibri"/>
              </a:rPr>
              <a:t>1964</a:t>
            </a:r>
            <a:r>
              <a:rPr sz="1100" spc="-35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A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58585A"/>
                </a:solidFill>
                <a:latin typeface="Calibri"/>
                <a:cs typeface="Calibri"/>
              </a:rPr>
              <a:t>2023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800" spc="-90" dirty="0">
                <a:solidFill>
                  <a:srgbClr val="5D5C5D"/>
                </a:solidFill>
                <a:latin typeface="Tahoma"/>
                <a:cs typeface="Tahoma"/>
              </a:rPr>
              <a:t>Menuju</a:t>
            </a:r>
            <a:r>
              <a:rPr sz="800" dirty="0">
                <a:solidFill>
                  <a:srgbClr val="5D5C5D"/>
                </a:solidFill>
                <a:latin typeface="Tahoma"/>
                <a:cs typeface="Tahoma"/>
              </a:rPr>
              <a:t> </a:t>
            </a:r>
            <a:r>
              <a:rPr sz="800" spc="-50" dirty="0">
                <a:solidFill>
                  <a:srgbClr val="5D5C5D"/>
                </a:solidFill>
                <a:latin typeface="Tahoma"/>
                <a:cs typeface="Tahoma"/>
              </a:rPr>
              <a:t>universitas</a:t>
            </a:r>
            <a:r>
              <a:rPr sz="800" spc="-15" dirty="0">
                <a:solidFill>
                  <a:srgbClr val="5D5C5D"/>
                </a:solidFill>
                <a:latin typeface="Tahoma"/>
                <a:cs typeface="Tahoma"/>
              </a:rPr>
              <a:t> </a:t>
            </a:r>
            <a:r>
              <a:rPr sz="800" spc="-60" dirty="0">
                <a:solidFill>
                  <a:srgbClr val="5D5C5D"/>
                </a:solidFill>
                <a:latin typeface="Tahoma"/>
                <a:cs typeface="Tahoma"/>
              </a:rPr>
              <a:t>kelas</a:t>
            </a:r>
            <a:r>
              <a:rPr sz="800" spc="-55" dirty="0">
                <a:solidFill>
                  <a:srgbClr val="5D5C5D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5D5C5D"/>
                </a:solidFill>
                <a:latin typeface="Tahoma"/>
                <a:cs typeface="Tahoma"/>
              </a:rPr>
              <a:t>dunia</a:t>
            </a:r>
            <a:endParaRPr sz="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20644" y="701623"/>
            <a:ext cx="12065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204" dirty="0">
                <a:solidFill>
                  <a:srgbClr val="53874B"/>
                </a:solidFill>
                <a:latin typeface="Times New Roman"/>
                <a:cs typeface="Times New Roman"/>
              </a:rPr>
              <a:t>t</a:t>
            </a:r>
            <a:r>
              <a:rPr sz="2800" b="1" spc="204" dirty="0">
                <a:solidFill>
                  <a:srgbClr val="904763"/>
                </a:solidFill>
                <a:latin typeface="Times New Roman"/>
                <a:cs typeface="Times New Roman"/>
              </a:rPr>
              <a:t>et</a:t>
            </a:r>
            <a:r>
              <a:rPr sz="2800" b="1" spc="204" dirty="0">
                <a:solidFill>
                  <a:srgbClr val="0B0B0B"/>
                </a:solidFill>
                <a:latin typeface="Times New Roman"/>
                <a:cs typeface="Times New Roman"/>
              </a:rPr>
              <a:t>�iv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637730" y="1029048"/>
            <a:ext cx="167449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45745" algn="l"/>
                <a:tab pos="484505" algn="l"/>
                <a:tab pos="723265" algn="l"/>
                <a:tab pos="924560" algn="l"/>
                <a:tab pos="1158240" algn="l"/>
                <a:tab pos="1391920" algn="l"/>
                <a:tab pos="1618615" algn="l"/>
              </a:tabLst>
            </a:pP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F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B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S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.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2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0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2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672808" y="1140144"/>
            <a:ext cx="153352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i="1" spc="110" dirty="0">
                <a:solidFill>
                  <a:srgbClr val="111111"/>
                </a:solidFill>
                <a:latin typeface="Century Gothic"/>
                <a:cs typeface="Century Gothic"/>
              </a:rPr>
              <a:t>Ad,</a:t>
            </a:r>
            <a:r>
              <a:rPr sz="800" i="1" spc="395" dirty="0">
                <a:solidFill>
                  <a:srgbClr val="111111"/>
                </a:solidFill>
                <a:latin typeface="Century Gothic"/>
                <a:cs typeface="Century Gothic"/>
              </a:rPr>
              <a:t> </a:t>
            </a:r>
            <a:r>
              <a:rPr sz="750" b="1" spc="20" dirty="0">
                <a:solidFill>
                  <a:srgbClr val="111111"/>
                </a:solidFill>
                <a:latin typeface="Calibri"/>
                <a:cs typeface="Calibri"/>
              </a:rPr>
              <a:t>ftlv1c"1tio�</a:t>
            </a:r>
            <a:r>
              <a:rPr sz="750" b="1" spc="21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750" b="1" spc="20" dirty="0">
                <a:solidFill>
                  <a:srgbClr val="111111"/>
                </a:solidFill>
                <a:latin typeface="Calibri"/>
                <a:cs typeface="Calibri"/>
              </a:rPr>
              <a:t>"1�tl</a:t>
            </a:r>
            <a:r>
              <a:rPr sz="750" b="1" spc="40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750" b="1" spc="-135" dirty="0">
                <a:solidFill>
                  <a:srgbClr val="111111"/>
                </a:solidFill>
                <a:latin typeface="Calibri"/>
                <a:cs typeface="Calibri"/>
              </a:rPr>
              <a:t>C,v1(tv1v�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93969" y="1380493"/>
            <a:ext cx="6044565" cy="4089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500" i="1" spc="-110" dirty="0">
                <a:solidFill>
                  <a:srgbClr val="48494A"/>
                </a:solidFill>
                <a:latin typeface="Calibri"/>
                <a:cs typeface="Calibri"/>
              </a:rPr>
              <a:t>h</a:t>
            </a:r>
            <a:r>
              <a:rPr sz="2500" i="1" spc="-270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i="1" spc="140" dirty="0">
                <a:solidFill>
                  <a:srgbClr val="48494A"/>
                </a:solidFill>
                <a:latin typeface="Calibri"/>
                <a:cs typeface="Calibri"/>
              </a:rPr>
              <a:t>ttps://icaI</a:t>
            </a:r>
            <a:r>
              <a:rPr sz="2500" i="1" spc="-310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i="1" spc="190" dirty="0">
                <a:solidFill>
                  <a:srgbClr val="48494A"/>
                </a:solidFill>
                <a:latin typeface="Calibri"/>
                <a:cs typeface="Calibri"/>
              </a:rPr>
              <a:t>led-</a:t>
            </a:r>
            <a:r>
              <a:rPr sz="2500" i="1" spc="185" dirty="0">
                <a:solidFill>
                  <a:srgbClr val="48494A"/>
                </a:solidFill>
                <a:latin typeface="Calibri"/>
                <a:cs typeface="Calibri"/>
              </a:rPr>
              <a:t>fbs-</a:t>
            </a:r>
            <a:r>
              <a:rPr sz="2500" i="1" spc="254" dirty="0">
                <a:solidFill>
                  <a:srgbClr val="48494A"/>
                </a:solidFill>
                <a:latin typeface="Calibri"/>
                <a:cs typeface="Calibri"/>
              </a:rPr>
              <a:t>u</a:t>
            </a:r>
            <a:r>
              <a:rPr sz="2500" i="1" spc="-225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48494A"/>
                </a:solidFill>
                <a:latin typeface="Calibri"/>
                <a:cs typeface="Calibri"/>
              </a:rPr>
              <a:t>nj.</a:t>
            </a:r>
            <a:r>
              <a:rPr sz="2500" i="1" spc="-250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i="1" spc="200" dirty="0">
                <a:solidFill>
                  <a:srgbClr val="48494A"/>
                </a:solidFill>
                <a:latin typeface="Calibri"/>
                <a:cs typeface="Calibri"/>
              </a:rPr>
              <a:t>akademisi.</a:t>
            </a:r>
            <a:r>
              <a:rPr sz="2500" i="1" spc="-145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48494A"/>
                </a:solidFill>
                <a:latin typeface="Times New Roman"/>
                <a:cs typeface="Times New Roman"/>
              </a:rPr>
              <a:t>co.</a:t>
            </a:r>
            <a:r>
              <a:rPr sz="2500" spc="-285" dirty="0">
                <a:solidFill>
                  <a:srgbClr val="48494A"/>
                </a:solidFill>
                <a:latin typeface="Times New Roman"/>
                <a:cs typeface="Times New Roman"/>
              </a:rPr>
              <a:t> </a:t>
            </a:r>
            <a:r>
              <a:rPr sz="2500" i="1" spc="170" dirty="0">
                <a:solidFill>
                  <a:srgbClr val="48494A"/>
                </a:solidFill>
                <a:latin typeface="Calibri"/>
                <a:cs typeface="Calibri"/>
              </a:rPr>
              <a:t>id/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705933" y="155669"/>
            <a:ext cx="83502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dirty="0">
                <a:latin typeface="Arial"/>
                <a:cs typeface="Arial"/>
              </a:rPr>
              <a:t>Supported</a:t>
            </a:r>
            <a:r>
              <a:rPr sz="950" spc="245" dirty="0">
                <a:latin typeface="Arial"/>
                <a:cs typeface="Arial"/>
              </a:rPr>
              <a:t> </a:t>
            </a:r>
            <a:r>
              <a:rPr sz="950" b="1" spc="-25" dirty="0">
                <a:latin typeface="Arial"/>
                <a:cs typeface="Arial"/>
              </a:rPr>
              <a:t>by:</a:t>
            </a:r>
            <a:endParaRPr sz="9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279259" y="525291"/>
            <a:ext cx="84010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-10" dirty="0">
                <a:solidFill>
                  <a:srgbClr val="900505"/>
                </a:solidFill>
                <a:latin typeface="Cambria"/>
                <a:cs typeface="Cambria"/>
              </a:rPr>
              <a:t>KLJNTKJURNAL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500299" y="668324"/>
            <a:ext cx="611505" cy="100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10" dirty="0">
                <a:solidFill>
                  <a:srgbClr val="252525"/>
                </a:solidFill>
                <a:latin typeface="Cambria"/>
                <a:cs typeface="Cambria"/>
              </a:rPr>
              <a:t>Reputable </a:t>
            </a:r>
            <a:r>
              <a:rPr sz="500" spc="-25" dirty="0">
                <a:solidFill>
                  <a:srgbClr val="252525"/>
                </a:solidFill>
                <a:latin typeface="Cambria"/>
                <a:cs typeface="Cambria"/>
              </a:rPr>
              <a:t>Publicatio11</a:t>
            </a:r>
            <a:endParaRPr sz="5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289028" y="813032"/>
            <a:ext cx="762000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55" dirty="0">
                <a:solidFill>
                  <a:srgbClr val="DFA475"/>
                </a:solidFill>
                <a:latin typeface="Microsoft Sans Serif"/>
                <a:cs typeface="Microsoft Sans Serif"/>
              </a:rPr>
              <a:t>\NEB</a:t>
            </a:r>
            <a:r>
              <a:rPr sz="750" spc="110" dirty="0">
                <a:solidFill>
                  <a:srgbClr val="DFA475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DFA475"/>
                </a:solidFill>
                <a:latin typeface="Microsoft Sans Serif"/>
                <a:cs typeface="Microsoft Sans Serif"/>
              </a:rPr>
              <a:t>Or</a:t>
            </a:r>
            <a:r>
              <a:rPr sz="750" spc="110" dirty="0">
                <a:solidFill>
                  <a:srgbClr val="DFA475"/>
                </a:solidFill>
                <a:latin typeface="Microsoft Sans Serif"/>
                <a:cs typeface="Microsoft Sans Serif"/>
              </a:rPr>
              <a:t> </a:t>
            </a:r>
            <a:r>
              <a:rPr sz="750" spc="-114" dirty="0">
                <a:solidFill>
                  <a:srgbClr val="DFA475"/>
                </a:solidFill>
                <a:latin typeface="Microsoft Sans Serif"/>
                <a:cs typeface="Microsoft Sans Serif"/>
              </a:rPr>
              <a:t>SC</a:t>
            </a:r>
            <a:r>
              <a:rPr sz="750" spc="-114" dirty="0">
                <a:solidFill>
                  <a:srgbClr val="DBAE96"/>
                </a:solidFill>
                <a:latin typeface="Microsoft Sans Serif"/>
                <a:cs typeface="Microsoft Sans Serif"/>
              </a:rPr>
              <a:t>I</a:t>
            </a:r>
            <a:r>
              <a:rPr sz="750" spc="-114" dirty="0">
                <a:solidFill>
                  <a:srgbClr val="D08E53"/>
                </a:solidFill>
                <a:latin typeface="Microsoft Sans Serif"/>
                <a:cs typeface="Microsoft Sans Serif"/>
              </a:rPr>
              <a:t>Er-</a:t>
            </a:r>
            <a:r>
              <a:rPr sz="750" spc="-120" dirty="0">
                <a:solidFill>
                  <a:srgbClr val="D08E53"/>
                </a:solidFill>
                <a:latin typeface="Microsoft Sans Serif"/>
                <a:cs typeface="Microsoft Sans Serif"/>
              </a:rPr>
              <a:t>-</a:t>
            </a:r>
            <a:r>
              <a:rPr sz="750" spc="-80" dirty="0">
                <a:solidFill>
                  <a:srgbClr val="D08E53"/>
                </a:solidFill>
                <a:latin typeface="Microsoft Sans Serif"/>
                <a:cs typeface="Microsoft Sans Serif"/>
              </a:rPr>
              <a:t>..</a:t>
            </a:r>
            <a:r>
              <a:rPr sz="750" spc="-80" dirty="0">
                <a:solidFill>
                  <a:srgbClr val="DFA475"/>
                </a:solidFill>
                <a:latin typeface="Microsoft Sans Serif"/>
                <a:cs typeface="Microsoft Sans Serif"/>
              </a:rPr>
              <a:t>CE</a:t>
            </a:r>
            <a:endParaRPr sz="75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208974" y="731885"/>
            <a:ext cx="108648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dirty="0">
                <a:solidFill>
                  <a:srgbClr val="0073B8"/>
                </a:solidFill>
                <a:latin typeface="Arial"/>
                <a:cs typeface="Arial"/>
              </a:rPr>
              <a:t>GENERASI</a:t>
            </a:r>
            <a:r>
              <a:rPr sz="800" b="1" spc="195" dirty="0">
                <a:solidFill>
                  <a:srgbClr val="0073B8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0073B8"/>
                </a:solidFill>
                <a:latin typeface="Arial"/>
                <a:cs typeface="Arial"/>
              </a:rPr>
              <a:t>PENELITI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827280" y="849681"/>
            <a:ext cx="462915" cy="88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" b="1" spc="-10" dirty="0">
                <a:solidFill>
                  <a:srgbClr val="0F5386"/>
                </a:solidFill>
                <a:latin typeface="Arial"/>
                <a:cs typeface="Arial"/>
              </a:rPr>
              <a:t>generoslpenellti.ld</a:t>
            </a:r>
            <a:endParaRPr sz="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715886" y="974070"/>
            <a:ext cx="2073910" cy="51308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950" dirty="0">
                <a:latin typeface="Arial"/>
                <a:cs typeface="Arial"/>
              </a:rPr>
              <a:t>Powered</a:t>
            </a:r>
            <a:r>
              <a:rPr sz="950" spc="105" dirty="0">
                <a:latin typeface="Arial"/>
                <a:cs typeface="Arial"/>
              </a:rPr>
              <a:t> </a:t>
            </a:r>
            <a:r>
              <a:rPr sz="950" b="1" spc="-25" dirty="0">
                <a:latin typeface="Arial"/>
                <a:cs typeface="Arial"/>
              </a:rPr>
              <a:t>by:</a:t>
            </a:r>
            <a:endParaRPr sz="950">
              <a:latin typeface="Arial"/>
              <a:cs typeface="Arial"/>
            </a:endParaRPr>
          </a:p>
          <a:p>
            <a:pPr marL="42545">
              <a:lnSpc>
                <a:spcPct val="100000"/>
              </a:lnSpc>
              <a:spcBef>
                <a:spcPts val="580"/>
              </a:spcBef>
            </a:pPr>
            <a:r>
              <a:rPr sz="1400" b="1" spc="-50" dirty="0">
                <a:solidFill>
                  <a:srgbClr val="3EBDB3"/>
                </a:solidFill>
                <a:latin typeface="Calibri"/>
                <a:cs typeface="Calibri"/>
              </a:rPr>
              <a:t>CONFERENCE</a:t>
            </a:r>
            <a:r>
              <a:rPr sz="1400" b="1" spc="-10" dirty="0">
                <a:solidFill>
                  <a:srgbClr val="3EBDB3"/>
                </a:solidFill>
                <a:latin typeface="Calibri"/>
                <a:cs typeface="Calibri"/>
              </a:rPr>
              <a:t> </a:t>
            </a:r>
            <a:r>
              <a:rPr sz="1400" b="1" spc="-90" dirty="0">
                <a:solidFill>
                  <a:srgbClr val="E2E8E9"/>
                </a:solidFill>
                <a:latin typeface="Calibri"/>
                <a:cs typeface="Calibri"/>
              </a:rPr>
              <a:t>SYSTEM</a:t>
            </a:r>
            <a:r>
              <a:rPr sz="1400" b="1" spc="75" dirty="0">
                <a:solidFill>
                  <a:srgbClr val="E2E8E9"/>
                </a:solidFill>
                <a:latin typeface="Calibri"/>
                <a:cs typeface="Calibri"/>
              </a:rPr>
              <a:t> </a:t>
            </a:r>
            <a:r>
              <a:rPr sz="700" spc="120" dirty="0">
                <a:solidFill>
                  <a:srgbClr val="3AAF9E"/>
                </a:solidFill>
                <a:latin typeface="Times New Roman"/>
                <a:cs typeface="Times New Roman"/>
              </a:rPr>
              <a:t>J,</a:t>
            </a:r>
            <a:r>
              <a:rPr sz="700" spc="5" dirty="0">
                <a:solidFill>
                  <a:srgbClr val="3AAF9E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3AAF9E"/>
                </a:solidFill>
                <a:latin typeface="Times New Roman"/>
                <a:cs typeface="Times New Roman"/>
              </a:rPr>
              <a:t>,\,,\LH1</a:t>
            </a:r>
            <a:r>
              <a:rPr sz="700" spc="50" dirty="0">
                <a:solidFill>
                  <a:srgbClr val="3AAF9E"/>
                </a:solidFill>
                <a:latin typeface="Times New Roman"/>
                <a:cs typeface="Times New Roman"/>
              </a:rPr>
              <a:t> </a:t>
            </a:r>
            <a:r>
              <a:rPr sz="700" spc="-50" dirty="0">
                <a:solidFill>
                  <a:srgbClr val="3EBDB3"/>
                </a:solidFill>
                <a:latin typeface="Times New Roman"/>
                <a:cs typeface="Times New Roman"/>
              </a:rPr>
              <a:t>c,</a:t>
            </a:r>
            <a:r>
              <a:rPr sz="700" spc="-50" dirty="0">
                <a:solidFill>
                  <a:srgbClr val="21434A"/>
                </a:solidFill>
                <a:latin typeface="Times New Roman"/>
                <a:cs typeface="Times New Roman"/>
              </a:rPr>
              <a:t>I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53D387-6DCE-0014-FCB0-EC4CC93B4119}"/>
              </a:ext>
            </a:extLst>
          </p:cNvPr>
          <p:cNvSpPr txBox="1"/>
          <p:nvPr/>
        </p:nvSpPr>
        <p:spPr>
          <a:xfrm>
            <a:off x="14123445" y="9710151"/>
            <a:ext cx="49052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5400" b="1" dirty="0">
                <a:solidFill>
                  <a:srgbClr val="7030A0"/>
                </a:solidFill>
              </a:rPr>
              <a:t>OBJECTIVES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034F969-F048-F37A-854E-BF6B79D86F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267" y="474743"/>
            <a:ext cx="1210052" cy="11959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0F55C53-0C44-ADB6-0F1B-C46A8713CB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66" y="629567"/>
            <a:ext cx="720614" cy="92243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F64C98D-42FD-02FB-4C3F-410F717009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645" y="519654"/>
            <a:ext cx="1130393" cy="110617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E37FA88-8C10-8F99-D607-47DD2779BF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668" y="668324"/>
            <a:ext cx="1536629" cy="81883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44E6206-59F9-F3C7-E46D-8B4BFFD967B4}"/>
              </a:ext>
            </a:extLst>
          </p:cNvPr>
          <p:cNvSpPr txBox="1"/>
          <p:nvPr/>
        </p:nvSpPr>
        <p:spPr>
          <a:xfrm>
            <a:off x="547726" y="2859176"/>
            <a:ext cx="11256924" cy="74711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designed </a:t>
            </a:r>
            <a:r>
              <a:rPr lang="id-ID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training program to increase the knowledge of the Village of Duyung residents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on</a:t>
            </a:r>
            <a:r>
              <a:rPr lang="id-ID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healthy lifestyle and 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 how to</a:t>
            </a:r>
            <a:r>
              <a:rPr lang="id-ID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obtain, use, store, and discard medicines.</a:t>
            </a:r>
            <a:endParaRPr lang="en-US" sz="36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aim of the report 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describe awareness of the principles of a healthy lifestyle, appropriate medicine-related behavior, and the impact of including local language in education/training on knowledge changes in the Village of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Duyung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91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3">
            <a:extLst>
              <a:ext uri="{FF2B5EF4-FFF2-40B4-BE49-F238E27FC236}">
                <a16:creationId xmlns:a16="http://schemas.microsoft.com/office/drawing/2014/main" id="{40657EFE-E26F-0BD4-25FF-3219E8AA99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" b="7244"/>
          <a:stretch/>
        </p:blipFill>
        <p:spPr>
          <a:xfrm>
            <a:off x="14727" y="-44393"/>
            <a:ext cx="20089373" cy="11344591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067895" y="881513"/>
            <a:ext cx="1663700" cy="490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50" b="1" spc="-35" dirty="0">
                <a:solidFill>
                  <a:srgbClr val="79278F"/>
                </a:solidFill>
                <a:latin typeface="Arial"/>
                <a:cs typeface="Arial"/>
              </a:rPr>
              <a:t>I-</a:t>
            </a:r>
            <a:r>
              <a:rPr sz="3050" b="1" spc="-210" dirty="0">
                <a:solidFill>
                  <a:srgbClr val="79278F"/>
                </a:solidFill>
                <a:latin typeface="Arial"/>
                <a:cs typeface="Arial"/>
              </a:rPr>
              <a:t>CALLED</a:t>
            </a:r>
            <a:endParaRPr sz="30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3248" y="1315427"/>
            <a:ext cx="2473960" cy="42037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407034" marR="395605" indent="3175" algn="ctr">
              <a:lnSpc>
                <a:spcPts val="850"/>
              </a:lnSpc>
              <a:spcBef>
                <a:spcPts val="160"/>
              </a:spcBef>
            </a:pP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International</a:t>
            </a:r>
            <a:r>
              <a:rPr sz="750" spc="4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30" dirty="0">
                <a:solidFill>
                  <a:srgbClr val="79288E"/>
                </a:solidFill>
                <a:latin typeface="Microsoft Sans Serif"/>
                <a:cs typeface="Microsoft Sans Serif"/>
              </a:rPr>
              <a:t>Conference</a:t>
            </a:r>
            <a:r>
              <a:rPr sz="750" spc="-15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79288E"/>
                </a:solidFill>
                <a:latin typeface="Microsoft Sans Serif"/>
                <a:cs typeface="Microsoft Sans Serif"/>
              </a:rPr>
              <a:t>on</a:t>
            </a:r>
            <a:r>
              <a:rPr sz="750" spc="1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Culture,</a:t>
            </a:r>
            <a:r>
              <a:rPr sz="750" spc="50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Arts,</a:t>
            </a:r>
            <a:r>
              <a:rPr sz="750" spc="-5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30" dirty="0">
                <a:solidFill>
                  <a:srgbClr val="79288E"/>
                </a:solidFill>
                <a:latin typeface="Microsoft Sans Serif"/>
                <a:cs typeface="Microsoft Sans Serif"/>
              </a:rPr>
              <a:t>Language,</a:t>
            </a:r>
            <a:r>
              <a:rPr sz="750" spc="4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20" dirty="0">
                <a:solidFill>
                  <a:srgbClr val="79288E"/>
                </a:solidFill>
                <a:latin typeface="Microsoft Sans Serif"/>
                <a:cs typeface="Microsoft Sans Serif"/>
              </a:rPr>
              <a:t>Literature</a:t>
            </a:r>
            <a:r>
              <a:rPr sz="750" spc="-3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and</a:t>
            </a:r>
            <a:r>
              <a:rPr sz="750" spc="5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Education</a:t>
            </a:r>
            <a:endParaRPr sz="75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750" b="1" spc="-40" dirty="0">
                <a:solidFill>
                  <a:srgbClr val="7B2890"/>
                </a:solidFill>
                <a:latin typeface="Arial"/>
                <a:cs typeface="Arial"/>
              </a:rPr>
              <a:t>Faculty</a:t>
            </a:r>
            <a:r>
              <a:rPr sz="750" b="1" spc="-10" dirty="0">
                <a:solidFill>
                  <a:srgbClr val="7B2890"/>
                </a:solidFill>
                <a:latin typeface="Arial"/>
                <a:cs typeface="Arial"/>
              </a:rPr>
              <a:t> of </a:t>
            </a:r>
            <a:r>
              <a:rPr sz="750" b="1" spc="-45" dirty="0">
                <a:solidFill>
                  <a:srgbClr val="7B2890"/>
                </a:solidFill>
                <a:latin typeface="Arial"/>
                <a:cs typeface="Arial"/>
              </a:rPr>
              <a:t>Languages</a:t>
            </a:r>
            <a:r>
              <a:rPr sz="750" b="1" spc="-10" dirty="0">
                <a:solidFill>
                  <a:srgbClr val="7B2890"/>
                </a:solidFill>
                <a:latin typeface="Arial"/>
                <a:cs typeface="Arial"/>
              </a:rPr>
              <a:t> </a:t>
            </a:r>
            <a:r>
              <a:rPr sz="750" b="1" spc="-50" dirty="0">
                <a:solidFill>
                  <a:srgbClr val="7B2890"/>
                </a:solidFill>
                <a:latin typeface="Arial"/>
                <a:cs typeface="Arial"/>
              </a:rPr>
              <a:t>and</a:t>
            </a:r>
            <a:r>
              <a:rPr sz="750" b="1" spc="-10" dirty="0">
                <a:solidFill>
                  <a:srgbClr val="7B2890"/>
                </a:solidFill>
                <a:latin typeface="Arial"/>
                <a:cs typeface="Arial"/>
              </a:rPr>
              <a:t> </a:t>
            </a:r>
            <a:r>
              <a:rPr sz="750" b="1" spc="-20" dirty="0">
                <a:solidFill>
                  <a:srgbClr val="7B2890"/>
                </a:solidFill>
                <a:latin typeface="Arial"/>
                <a:cs typeface="Arial"/>
              </a:rPr>
              <a:t>Arts,</a:t>
            </a:r>
            <a:r>
              <a:rPr sz="750" b="1" spc="15" dirty="0">
                <a:solidFill>
                  <a:srgbClr val="7B2890"/>
                </a:solidFill>
                <a:latin typeface="Arial"/>
                <a:cs typeface="Arial"/>
              </a:rPr>
              <a:t> </a:t>
            </a:r>
            <a:r>
              <a:rPr sz="750" b="1" spc="-30" dirty="0">
                <a:solidFill>
                  <a:srgbClr val="7B2890"/>
                </a:solidFill>
                <a:latin typeface="Arial"/>
                <a:cs typeface="Arial"/>
              </a:rPr>
              <a:t>Universitas</a:t>
            </a:r>
            <a:r>
              <a:rPr sz="750" b="1" spc="5" dirty="0">
                <a:solidFill>
                  <a:srgbClr val="7B2890"/>
                </a:solidFill>
                <a:latin typeface="Arial"/>
                <a:cs typeface="Arial"/>
              </a:rPr>
              <a:t> </a:t>
            </a:r>
            <a:r>
              <a:rPr sz="750" b="1" spc="-35" dirty="0">
                <a:solidFill>
                  <a:srgbClr val="7B2890"/>
                </a:solidFill>
                <a:latin typeface="Arial"/>
                <a:cs typeface="Arial"/>
              </a:rPr>
              <a:t>Negeri </a:t>
            </a:r>
            <a:r>
              <a:rPr sz="750" b="1" spc="-10" dirty="0">
                <a:solidFill>
                  <a:srgbClr val="7B2890"/>
                </a:solidFill>
                <a:latin typeface="Arial"/>
                <a:cs typeface="Arial"/>
              </a:rPr>
              <a:t>Jakarta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64732" y="205722"/>
            <a:ext cx="444500" cy="1106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100" b="1" spc="55" dirty="0">
                <a:solidFill>
                  <a:srgbClr val="FBFBFB"/>
                </a:solidFill>
                <a:latin typeface="Arial Narrow"/>
                <a:cs typeface="Arial Narrow"/>
              </a:rPr>
              <a:t>a</a:t>
            </a:r>
            <a:endParaRPr sz="71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57928" y="1197210"/>
            <a:ext cx="66040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-80" dirty="0">
                <a:solidFill>
                  <a:srgbClr val="20BBD4"/>
                </a:solidFill>
                <a:latin typeface="Calibri"/>
                <a:cs typeface="Calibri"/>
              </a:rPr>
              <a:t>AKADEMISI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268177" y="1217979"/>
            <a:ext cx="2606675" cy="905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750" spc="-465" dirty="0">
                <a:solidFill>
                  <a:srgbClr val="008BFB"/>
                </a:solidFill>
                <a:latin typeface="Times New Roman"/>
                <a:cs typeface="Times New Roman"/>
              </a:rPr>
              <a:t>Cl</a:t>
            </a:r>
            <a:r>
              <a:rPr sz="5750" spc="-540" dirty="0">
                <a:solidFill>
                  <a:srgbClr val="008BFB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Verdana"/>
                <a:cs typeface="Verdana"/>
              </a:rPr>
              <a:t>Virtual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via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ZOOM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916460" y="1379760"/>
            <a:ext cx="2818130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35" dirty="0">
                <a:latin typeface="Verdana"/>
                <a:cs typeface="Verdana"/>
              </a:rPr>
              <a:t>November</a:t>
            </a:r>
            <a:r>
              <a:rPr sz="1800" spc="-170" dirty="0">
                <a:latin typeface="Verdana"/>
                <a:cs typeface="Verdana"/>
              </a:rPr>
              <a:t> </a:t>
            </a:r>
            <a:r>
              <a:rPr sz="1800" spc="-204" dirty="0">
                <a:latin typeface="Verdana"/>
                <a:cs typeface="Verdana"/>
              </a:rPr>
              <a:t>1st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-</a:t>
            </a:r>
            <a:r>
              <a:rPr sz="1800" spc="-190" dirty="0">
                <a:latin typeface="Verdana"/>
                <a:cs typeface="Verdana"/>
              </a:rPr>
              <a:t> </a:t>
            </a:r>
            <a:r>
              <a:rPr sz="1800" spc="-95" dirty="0">
                <a:latin typeface="Verdana"/>
                <a:cs typeface="Verdana"/>
              </a:rPr>
              <a:t>2nd,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2023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37357" y="511037"/>
            <a:ext cx="1219200" cy="82994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400" b="1" spc="-130" dirty="0">
                <a:solidFill>
                  <a:srgbClr val="58585A"/>
                </a:solidFill>
                <a:latin typeface="Calibri"/>
                <a:cs typeface="Calibri"/>
              </a:rPr>
              <a:t>DIES</a:t>
            </a:r>
            <a:r>
              <a:rPr sz="1400" b="1" spc="90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400" b="1" spc="-170" dirty="0">
                <a:solidFill>
                  <a:srgbClr val="58585A"/>
                </a:solidFill>
                <a:latin typeface="Calibri"/>
                <a:cs typeface="Calibri"/>
              </a:rPr>
              <a:t>NATALIS</a:t>
            </a:r>
            <a:r>
              <a:rPr sz="1400" b="1" spc="70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400" b="1" spc="-120" dirty="0">
                <a:solidFill>
                  <a:srgbClr val="58585A"/>
                </a:solidFill>
                <a:latin typeface="Calibri"/>
                <a:cs typeface="Calibri"/>
              </a:rPr>
              <a:t>KE-</a:t>
            </a:r>
            <a:r>
              <a:rPr sz="1400" b="1" spc="-65" dirty="0">
                <a:solidFill>
                  <a:srgbClr val="58585A"/>
                </a:solidFill>
                <a:latin typeface="Calibri"/>
                <a:cs typeface="Calibri"/>
              </a:rPr>
              <a:t>59</a:t>
            </a:r>
            <a:endParaRPr sz="1400">
              <a:latin typeface="Calibri"/>
              <a:cs typeface="Calibri"/>
            </a:endParaRPr>
          </a:p>
          <a:p>
            <a:pPr marL="12700" marR="26670" indent="4445">
              <a:lnSpc>
                <a:spcPts val="1240"/>
              </a:lnSpc>
              <a:spcBef>
                <a:spcPts val="290"/>
              </a:spcBef>
            </a:pPr>
            <a:r>
              <a:rPr sz="1100" spc="-105" dirty="0">
                <a:solidFill>
                  <a:srgbClr val="58585A"/>
                </a:solidFill>
                <a:latin typeface="Calibri"/>
                <a:cs typeface="Calibri"/>
              </a:rPr>
              <a:t>Universitas</a:t>
            </a:r>
            <a:r>
              <a:rPr sz="1100" spc="10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58585A"/>
                </a:solidFill>
                <a:latin typeface="Calibri"/>
                <a:cs typeface="Calibri"/>
              </a:rPr>
              <a:t>Negeri</a:t>
            </a:r>
            <a:r>
              <a:rPr sz="1100" spc="-45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spc="-75" dirty="0">
                <a:solidFill>
                  <a:srgbClr val="58585A"/>
                </a:solidFill>
                <a:latin typeface="Calibri"/>
                <a:cs typeface="Calibri"/>
              </a:rPr>
              <a:t>Jakarta</a:t>
            </a:r>
            <a:r>
              <a:rPr sz="1100" spc="500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spc="-210" dirty="0">
                <a:solidFill>
                  <a:srgbClr val="58585A"/>
                </a:solidFill>
                <a:latin typeface="Calibri"/>
                <a:cs typeface="Calibri"/>
              </a:rPr>
              <a:t>1964</a:t>
            </a:r>
            <a:r>
              <a:rPr sz="1100" spc="-35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A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58585A"/>
                </a:solidFill>
                <a:latin typeface="Calibri"/>
                <a:cs typeface="Calibri"/>
              </a:rPr>
              <a:t>2023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800" spc="-90" dirty="0">
                <a:solidFill>
                  <a:srgbClr val="5D5C5D"/>
                </a:solidFill>
                <a:latin typeface="Tahoma"/>
                <a:cs typeface="Tahoma"/>
              </a:rPr>
              <a:t>Menuju</a:t>
            </a:r>
            <a:r>
              <a:rPr sz="800" dirty="0">
                <a:solidFill>
                  <a:srgbClr val="5D5C5D"/>
                </a:solidFill>
                <a:latin typeface="Tahoma"/>
                <a:cs typeface="Tahoma"/>
              </a:rPr>
              <a:t> </a:t>
            </a:r>
            <a:r>
              <a:rPr sz="800" spc="-50" dirty="0">
                <a:solidFill>
                  <a:srgbClr val="5D5C5D"/>
                </a:solidFill>
                <a:latin typeface="Tahoma"/>
                <a:cs typeface="Tahoma"/>
              </a:rPr>
              <a:t>universitas</a:t>
            </a:r>
            <a:r>
              <a:rPr sz="800" spc="-15" dirty="0">
                <a:solidFill>
                  <a:srgbClr val="5D5C5D"/>
                </a:solidFill>
                <a:latin typeface="Tahoma"/>
                <a:cs typeface="Tahoma"/>
              </a:rPr>
              <a:t> </a:t>
            </a:r>
            <a:r>
              <a:rPr sz="800" spc="-60" dirty="0">
                <a:solidFill>
                  <a:srgbClr val="5D5C5D"/>
                </a:solidFill>
                <a:latin typeface="Tahoma"/>
                <a:cs typeface="Tahoma"/>
              </a:rPr>
              <a:t>kelas</a:t>
            </a:r>
            <a:r>
              <a:rPr sz="800" spc="-55" dirty="0">
                <a:solidFill>
                  <a:srgbClr val="5D5C5D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5D5C5D"/>
                </a:solidFill>
                <a:latin typeface="Tahoma"/>
                <a:cs typeface="Tahoma"/>
              </a:rPr>
              <a:t>dunia</a:t>
            </a:r>
            <a:endParaRPr sz="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20644" y="701623"/>
            <a:ext cx="12065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204" dirty="0">
                <a:solidFill>
                  <a:srgbClr val="53874B"/>
                </a:solidFill>
                <a:latin typeface="Times New Roman"/>
                <a:cs typeface="Times New Roman"/>
              </a:rPr>
              <a:t>t</a:t>
            </a:r>
            <a:r>
              <a:rPr sz="2800" b="1" spc="204" dirty="0">
                <a:solidFill>
                  <a:srgbClr val="904763"/>
                </a:solidFill>
                <a:latin typeface="Times New Roman"/>
                <a:cs typeface="Times New Roman"/>
              </a:rPr>
              <a:t>et</a:t>
            </a:r>
            <a:r>
              <a:rPr sz="2800" b="1" spc="204" dirty="0">
                <a:solidFill>
                  <a:srgbClr val="0B0B0B"/>
                </a:solidFill>
                <a:latin typeface="Times New Roman"/>
                <a:cs typeface="Times New Roman"/>
              </a:rPr>
              <a:t>�iv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637730" y="1029048"/>
            <a:ext cx="167449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45745" algn="l"/>
                <a:tab pos="484505" algn="l"/>
                <a:tab pos="723265" algn="l"/>
                <a:tab pos="924560" algn="l"/>
                <a:tab pos="1158240" algn="l"/>
                <a:tab pos="1391920" algn="l"/>
                <a:tab pos="1618615" algn="l"/>
              </a:tabLst>
            </a:pP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F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B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S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.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2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0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2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672808" y="1140144"/>
            <a:ext cx="153352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i="1" spc="110" dirty="0">
                <a:solidFill>
                  <a:srgbClr val="111111"/>
                </a:solidFill>
                <a:latin typeface="Century Gothic"/>
                <a:cs typeface="Century Gothic"/>
              </a:rPr>
              <a:t>Ad,</a:t>
            </a:r>
            <a:r>
              <a:rPr sz="800" i="1" spc="395" dirty="0">
                <a:solidFill>
                  <a:srgbClr val="111111"/>
                </a:solidFill>
                <a:latin typeface="Century Gothic"/>
                <a:cs typeface="Century Gothic"/>
              </a:rPr>
              <a:t> </a:t>
            </a:r>
            <a:r>
              <a:rPr sz="750" b="1" spc="20" dirty="0">
                <a:solidFill>
                  <a:srgbClr val="111111"/>
                </a:solidFill>
                <a:latin typeface="Calibri"/>
                <a:cs typeface="Calibri"/>
              </a:rPr>
              <a:t>ftlv1c"1tio�</a:t>
            </a:r>
            <a:r>
              <a:rPr sz="750" b="1" spc="21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750" b="1" spc="20" dirty="0">
                <a:solidFill>
                  <a:srgbClr val="111111"/>
                </a:solidFill>
                <a:latin typeface="Calibri"/>
                <a:cs typeface="Calibri"/>
              </a:rPr>
              <a:t>"1�tl</a:t>
            </a:r>
            <a:r>
              <a:rPr sz="750" b="1" spc="40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750" b="1" spc="-135" dirty="0">
                <a:solidFill>
                  <a:srgbClr val="111111"/>
                </a:solidFill>
                <a:latin typeface="Calibri"/>
                <a:cs typeface="Calibri"/>
              </a:rPr>
              <a:t>C,v1(tv1v�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93969" y="1380493"/>
            <a:ext cx="6044565" cy="4089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500" i="1" spc="-110" dirty="0">
                <a:solidFill>
                  <a:srgbClr val="48494A"/>
                </a:solidFill>
                <a:latin typeface="Calibri"/>
                <a:cs typeface="Calibri"/>
              </a:rPr>
              <a:t>h</a:t>
            </a:r>
            <a:r>
              <a:rPr sz="2500" i="1" spc="-270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i="1" spc="140" dirty="0">
                <a:solidFill>
                  <a:srgbClr val="48494A"/>
                </a:solidFill>
                <a:latin typeface="Calibri"/>
                <a:cs typeface="Calibri"/>
              </a:rPr>
              <a:t>ttps://icaI</a:t>
            </a:r>
            <a:r>
              <a:rPr sz="2500" i="1" spc="-310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i="1" spc="190" dirty="0">
                <a:solidFill>
                  <a:srgbClr val="48494A"/>
                </a:solidFill>
                <a:latin typeface="Calibri"/>
                <a:cs typeface="Calibri"/>
              </a:rPr>
              <a:t>led-</a:t>
            </a:r>
            <a:r>
              <a:rPr sz="2500" i="1" spc="185" dirty="0">
                <a:solidFill>
                  <a:srgbClr val="48494A"/>
                </a:solidFill>
                <a:latin typeface="Calibri"/>
                <a:cs typeface="Calibri"/>
              </a:rPr>
              <a:t>fbs-</a:t>
            </a:r>
            <a:r>
              <a:rPr sz="2500" i="1" spc="254" dirty="0">
                <a:solidFill>
                  <a:srgbClr val="48494A"/>
                </a:solidFill>
                <a:latin typeface="Calibri"/>
                <a:cs typeface="Calibri"/>
              </a:rPr>
              <a:t>u</a:t>
            </a:r>
            <a:r>
              <a:rPr sz="2500" i="1" spc="-225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48494A"/>
                </a:solidFill>
                <a:latin typeface="Calibri"/>
                <a:cs typeface="Calibri"/>
              </a:rPr>
              <a:t>nj.</a:t>
            </a:r>
            <a:r>
              <a:rPr sz="2500" i="1" spc="-250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i="1" spc="200" dirty="0">
                <a:solidFill>
                  <a:srgbClr val="48494A"/>
                </a:solidFill>
                <a:latin typeface="Calibri"/>
                <a:cs typeface="Calibri"/>
              </a:rPr>
              <a:t>akademisi.</a:t>
            </a:r>
            <a:r>
              <a:rPr sz="2500" i="1" spc="-145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48494A"/>
                </a:solidFill>
                <a:latin typeface="Times New Roman"/>
                <a:cs typeface="Times New Roman"/>
              </a:rPr>
              <a:t>co.</a:t>
            </a:r>
            <a:r>
              <a:rPr sz="2500" spc="-285" dirty="0">
                <a:solidFill>
                  <a:srgbClr val="48494A"/>
                </a:solidFill>
                <a:latin typeface="Times New Roman"/>
                <a:cs typeface="Times New Roman"/>
              </a:rPr>
              <a:t> </a:t>
            </a:r>
            <a:r>
              <a:rPr sz="2500" i="1" spc="170" dirty="0">
                <a:solidFill>
                  <a:srgbClr val="48494A"/>
                </a:solidFill>
                <a:latin typeface="Calibri"/>
                <a:cs typeface="Calibri"/>
              </a:rPr>
              <a:t>id/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705933" y="155669"/>
            <a:ext cx="83502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dirty="0">
                <a:latin typeface="Arial"/>
                <a:cs typeface="Arial"/>
              </a:rPr>
              <a:t>Supported</a:t>
            </a:r>
            <a:r>
              <a:rPr sz="950" spc="245" dirty="0">
                <a:latin typeface="Arial"/>
                <a:cs typeface="Arial"/>
              </a:rPr>
              <a:t> </a:t>
            </a:r>
            <a:r>
              <a:rPr sz="950" b="1" spc="-25" dirty="0">
                <a:latin typeface="Arial"/>
                <a:cs typeface="Arial"/>
              </a:rPr>
              <a:t>by:</a:t>
            </a:r>
            <a:endParaRPr sz="9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279259" y="525291"/>
            <a:ext cx="84010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-10" dirty="0">
                <a:solidFill>
                  <a:srgbClr val="900505"/>
                </a:solidFill>
                <a:latin typeface="Cambria"/>
                <a:cs typeface="Cambria"/>
              </a:rPr>
              <a:t>KLJNTKJURNAL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500299" y="668324"/>
            <a:ext cx="611505" cy="100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10" dirty="0">
                <a:solidFill>
                  <a:srgbClr val="252525"/>
                </a:solidFill>
                <a:latin typeface="Cambria"/>
                <a:cs typeface="Cambria"/>
              </a:rPr>
              <a:t>Reputable </a:t>
            </a:r>
            <a:r>
              <a:rPr sz="500" spc="-25" dirty="0">
                <a:solidFill>
                  <a:srgbClr val="252525"/>
                </a:solidFill>
                <a:latin typeface="Cambria"/>
                <a:cs typeface="Cambria"/>
              </a:rPr>
              <a:t>Publicatio11</a:t>
            </a:r>
            <a:endParaRPr sz="5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289028" y="813032"/>
            <a:ext cx="762000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55" dirty="0">
                <a:solidFill>
                  <a:srgbClr val="DFA475"/>
                </a:solidFill>
                <a:latin typeface="Microsoft Sans Serif"/>
                <a:cs typeface="Microsoft Sans Serif"/>
              </a:rPr>
              <a:t>\NEB</a:t>
            </a:r>
            <a:r>
              <a:rPr sz="750" spc="110" dirty="0">
                <a:solidFill>
                  <a:srgbClr val="DFA475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DFA475"/>
                </a:solidFill>
                <a:latin typeface="Microsoft Sans Serif"/>
                <a:cs typeface="Microsoft Sans Serif"/>
              </a:rPr>
              <a:t>Or</a:t>
            </a:r>
            <a:r>
              <a:rPr sz="750" spc="110" dirty="0">
                <a:solidFill>
                  <a:srgbClr val="DFA475"/>
                </a:solidFill>
                <a:latin typeface="Microsoft Sans Serif"/>
                <a:cs typeface="Microsoft Sans Serif"/>
              </a:rPr>
              <a:t> </a:t>
            </a:r>
            <a:r>
              <a:rPr sz="750" spc="-114" dirty="0">
                <a:solidFill>
                  <a:srgbClr val="DFA475"/>
                </a:solidFill>
                <a:latin typeface="Microsoft Sans Serif"/>
                <a:cs typeface="Microsoft Sans Serif"/>
              </a:rPr>
              <a:t>SC</a:t>
            </a:r>
            <a:r>
              <a:rPr sz="750" spc="-114" dirty="0">
                <a:solidFill>
                  <a:srgbClr val="DBAE96"/>
                </a:solidFill>
                <a:latin typeface="Microsoft Sans Serif"/>
                <a:cs typeface="Microsoft Sans Serif"/>
              </a:rPr>
              <a:t>I</a:t>
            </a:r>
            <a:r>
              <a:rPr sz="750" spc="-114" dirty="0">
                <a:solidFill>
                  <a:srgbClr val="D08E53"/>
                </a:solidFill>
                <a:latin typeface="Microsoft Sans Serif"/>
                <a:cs typeface="Microsoft Sans Serif"/>
              </a:rPr>
              <a:t>Er-</a:t>
            </a:r>
            <a:r>
              <a:rPr sz="750" spc="-120" dirty="0">
                <a:solidFill>
                  <a:srgbClr val="D08E53"/>
                </a:solidFill>
                <a:latin typeface="Microsoft Sans Serif"/>
                <a:cs typeface="Microsoft Sans Serif"/>
              </a:rPr>
              <a:t>-</a:t>
            </a:r>
            <a:r>
              <a:rPr sz="750" spc="-80" dirty="0">
                <a:solidFill>
                  <a:srgbClr val="D08E53"/>
                </a:solidFill>
                <a:latin typeface="Microsoft Sans Serif"/>
                <a:cs typeface="Microsoft Sans Serif"/>
              </a:rPr>
              <a:t>..</a:t>
            </a:r>
            <a:r>
              <a:rPr sz="750" spc="-80" dirty="0">
                <a:solidFill>
                  <a:srgbClr val="DFA475"/>
                </a:solidFill>
                <a:latin typeface="Microsoft Sans Serif"/>
                <a:cs typeface="Microsoft Sans Serif"/>
              </a:rPr>
              <a:t>CE</a:t>
            </a:r>
            <a:endParaRPr sz="75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208974" y="731885"/>
            <a:ext cx="108648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dirty="0">
                <a:solidFill>
                  <a:srgbClr val="0073B8"/>
                </a:solidFill>
                <a:latin typeface="Arial"/>
                <a:cs typeface="Arial"/>
              </a:rPr>
              <a:t>GENERASI</a:t>
            </a:r>
            <a:r>
              <a:rPr sz="800" b="1" spc="195" dirty="0">
                <a:solidFill>
                  <a:srgbClr val="0073B8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0073B8"/>
                </a:solidFill>
                <a:latin typeface="Arial"/>
                <a:cs typeface="Arial"/>
              </a:rPr>
              <a:t>PENELITI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827280" y="849681"/>
            <a:ext cx="462915" cy="88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" b="1" spc="-10" dirty="0">
                <a:solidFill>
                  <a:srgbClr val="0F5386"/>
                </a:solidFill>
                <a:latin typeface="Arial"/>
                <a:cs typeface="Arial"/>
              </a:rPr>
              <a:t>generoslpenellti.ld</a:t>
            </a:r>
            <a:endParaRPr sz="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715886" y="974070"/>
            <a:ext cx="2073910" cy="51308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950" dirty="0">
                <a:latin typeface="Arial"/>
                <a:cs typeface="Arial"/>
              </a:rPr>
              <a:t>Powered</a:t>
            </a:r>
            <a:r>
              <a:rPr sz="950" spc="105" dirty="0">
                <a:latin typeface="Arial"/>
                <a:cs typeface="Arial"/>
              </a:rPr>
              <a:t> </a:t>
            </a:r>
            <a:r>
              <a:rPr sz="950" b="1" spc="-25" dirty="0">
                <a:latin typeface="Arial"/>
                <a:cs typeface="Arial"/>
              </a:rPr>
              <a:t>by:</a:t>
            </a:r>
            <a:endParaRPr sz="950">
              <a:latin typeface="Arial"/>
              <a:cs typeface="Arial"/>
            </a:endParaRPr>
          </a:p>
          <a:p>
            <a:pPr marL="42545">
              <a:lnSpc>
                <a:spcPct val="100000"/>
              </a:lnSpc>
              <a:spcBef>
                <a:spcPts val="580"/>
              </a:spcBef>
            </a:pPr>
            <a:r>
              <a:rPr sz="1400" b="1" spc="-50" dirty="0">
                <a:solidFill>
                  <a:srgbClr val="3EBDB3"/>
                </a:solidFill>
                <a:latin typeface="Calibri"/>
                <a:cs typeface="Calibri"/>
              </a:rPr>
              <a:t>CONFERENCE</a:t>
            </a:r>
            <a:r>
              <a:rPr sz="1400" b="1" spc="-10" dirty="0">
                <a:solidFill>
                  <a:srgbClr val="3EBDB3"/>
                </a:solidFill>
                <a:latin typeface="Calibri"/>
                <a:cs typeface="Calibri"/>
              </a:rPr>
              <a:t> </a:t>
            </a:r>
            <a:r>
              <a:rPr sz="1400" b="1" spc="-90" dirty="0">
                <a:solidFill>
                  <a:srgbClr val="E2E8E9"/>
                </a:solidFill>
                <a:latin typeface="Calibri"/>
                <a:cs typeface="Calibri"/>
              </a:rPr>
              <a:t>SYSTEM</a:t>
            </a:r>
            <a:r>
              <a:rPr sz="1400" b="1" spc="75" dirty="0">
                <a:solidFill>
                  <a:srgbClr val="E2E8E9"/>
                </a:solidFill>
                <a:latin typeface="Calibri"/>
                <a:cs typeface="Calibri"/>
              </a:rPr>
              <a:t> </a:t>
            </a:r>
            <a:r>
              <a:rPr sz="700" spc="120" dirty="0">
                <a:solidFill>
                  <a:srgbClr val="3AAF9E"/>
                </a:solidFill>
                <a:latin typeface="Times New Roman"/>
                <a:cs typeface="Times New Roman"/>
              </a:rPr>
              <a:t>J,</a:t>
            </a:r>
            <a:r>
              <a:rPr sz="700" spc="5" dirty="0">
                <a:solidFill>
                  <a:srgbClr val="3AAF9E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3AAF9E"/>
                </a:solidFill>
                <a:latin typeface="Times New Roman"/>
                <a:cs typeface="Times New Roman"/>
              </a:rPr>
              <a:t>,\,,\LH1</a:t>
            </a:r>
            <a:r>
              <a:rPr sz="700" spc="50" dirty="0">
                <a:solidFill>
                  <a:srgbClr val="3AAF9E"/>
                </a:solidFill>
                <a:latin typeface="Times New Roman"/>
                <a:cs typeface="Times New Roman"/>
              </a:rPr>
              <a:t> </a:t>
            </a:r>
            <a:r>
              <a:rPr sz="700" spc="-50" dirty="0">
                <a:solidFill>
                  <a:srgbClr val="3EBDB3"/>
                </a:solidFill>
                <a:latin typeface="Times New Roman"/>
                <a:cs typeface="Times New Roman"/>
              </a:rPr>
              <a:t>c,</a:t>
            </a:r>
            <a:r>
              <a:rPr sz="700" spc="-50" dirty="0">
                <a:solidFill>
                  <a:srgbClr val="21434A"/>
                </a:solidFill>
                <a:latin typeface="Times New Roman"/>
                <a:cs typeface="Times New Roman"/>
              </a:rPr>
              <a:t>I</a:t>
            </a:r>
            <a:endParaRPr sz="700">
              <a:latin typeface="Times New Roman"/>
              <a:cs typeface="Times New Roman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034F969-F048-F37A-854E-BF6B79D86F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267" y="474743"/>
            <a:ext cx="1210052" cy="11959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0F55C53-0C44-ADB6-0F1B-C46A8713CB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66" y="629567"/>
            <a:ext cx="720614" cy="92243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F64C98D-42FD-02FB-4C3F-410F717009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645" y="519654"/>
            <a:ext cx="1130393" cy="110617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E37FA88-8C10-8F99-D607-47DD2779BF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668" y="668324"/>
            <a:ext cx="1536629" cy="81883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2E40FBD-DFEE-0B9A-9B27-F471E811CE0F}"/>
              </a:ext>
            </a:extLst>
          </p:cNvPr>
          <p:cNvSpPr txBox="1"/>
          <p:nvPr/>
        </p:nvSpPr>
        <p:spPr>
          <a:xfrm>
            <a:off x="14752841" y="9873615"/>
            <a:ext cx="49052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5400" b="1" dirty="0">
                <a:solidFill>
                  <a:srgbClr val="7030A0"/>
                </a:solidFill>
              </a:rPr>
              <a:t>METHODS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D0F99C-EC0F-5C87-01FB-0229299CDBC9}"/>
              </a:ext>
            </a:extLst>
          </p:cNvPr>
          <p:cNvSpPr txBox="1"/>
          <p:nvPr/>
        </p:nvSpPr>
        <p:spPr>
          <a:xfrm>
            <a:off x="617715" y="2276878"/>
            <a:ext cx="14568880" cy="8417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b="1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A community empowerment program </a:t>
            </a:r>
            <a:r>
              <a:rPr lang="en-US" sz="2800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was designed with an aim to empowering the residents of the Village of </a:t>
            </a:r>
            <a:r>
              <a:rPr lang="en-US" sz="2800" i="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Duyung</a:t>
            </a:r>
            <a:r>
              <a:rPr lang="en-US" sz="2800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 to understand and to apply the principles of healthy lifestyle and the appropriate medicine-related </a:t>
            </a:r>
            <a:r>
              <a:rPr lang="en-US" sz="2800" i="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behaviour</a:t>
            </a:r>
            <a:r>
              <a:rPr lang="en-US" sz="2800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 in everyday life. </a:t>
            </a:r>
          </a:p>
          <a:p>
            <a:pPr algn="just">
              <a:lnSpc>
                <a:spcPct val="150000"/>
              </a:lnSpc>
            </a:pPr>
            <a:endParaRPr lang="en-US" sz="2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i="0" u="sng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Target:</a:t>
            </a:r>
          </a:p>
          <a:p>
            <a:pPr algn="just">
              <a:lnSpc>
                <a:spcPct val="150000"/>
              </a:lnSpc>
            </a:pPr>
            <a:r>
              <a:rPr lang="en-US" sz="2800" b="0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Women involved in the program of family welfare empowerment </a:t>
            </a:r>
          </a:p>
          <a:p>
            <a:pPr algn="just">
              <a:lnSpc>
                <a:spcPct val="150000"/>
              </a:lnSpc>
            </a:pPr>
            <a:r>
              <a:rPr lang="en-US" sz="2800" b="0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(</a:t>
            </a:r>
            <a:r>
              <a:rPr lang="en-US" sz="2800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Pemberdayaan</a:t>
            </a:r>
            <a:r>
              <a:rPr lang="en-US" sz="2800" b="0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Kesejahteraan</a:t>
            </a:r>
            <a:r>
              <a:rPr lang="en-US" sz="2800" b="0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Keluarga</a:t>
            </a:r>
            <a:r>
              <a:rPr lang="en-US" sz="2800" b="0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, PKK). </a:t>
            </a:r>
          </a:p>
          <a:p>
            <a:pPr algn="just">
              <a:lnSpc>
                <a:spcPct val="150000"/>
              </a:lnSpc>
            </a:pPr>
            <a:endParaRPr lang="en-US" sz="2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0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The program consisted of 2 education and training activities: </a:t>
            </a:r>
          </a:p>
          <a:p>
            <a:pPr marL="514350" indent="-514350" algn="just">
              <a:lnSpc>
                <a:spcPct val="150000"/>
              </a:lnSpc>
              <a:buAutoNum type="arabicParenR"/>
            </a:pPr>
            <a:r>
              <a:rPr lang="en-US" sz="2800" b="0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The principles of healthy life style (</a:t>
            </a:r>
            <a:r>
              <a:rPr lang="en-US" sz="2800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Perilaku</a:t>
            </a:r>
            <a:r>
              <a:rPr lang="en-US" sz="2800" b="0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Hidup</a:t>
            </a:r>
            <a:r>
              <a:rPr lang="en-US" sz="2800" b="0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Bersih</a:t>
            </a:r>
            <a:r>
              <a:rPr lang="en-US" sz="2800" b="0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 Sehat, PHBS) 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pPr marL="514350" indent="-514350" algn="just">
              <a:lnSpc>
                <a:spcPct val="150000"/>
              </a:lnSpc>
              <a:buAutoNum type="arabicParenR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T</a:t>
            </a:r>
            <a:r>
              <a:rPr lang="en-US" sz="2800" b="0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he appropriate medicine-related behavior (</a:t>
            </a:r>
            <a:r>
              <a:rPr lang="en-US" sz="2800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DaGuSiBu</a:t>
            </a:r>
            <a:r>
              <a:rPr lang="en-US" sz="2800" b="0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).</a:t>
            </a:r>
          </a:p>
          <a:p>
            <a:pPr marL="514350" indent="-514350" algn="just">
              <a:lnSpc>
                <a:spcPct val="150000"/>
              </a:lnSpc>
              <a:buAutoNum type="arabicParenR"/>
            </a:pPr>
            <a:endParaRPr lang="en-US" sz="2800" b="0" i="0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0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A local language (Java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n</a:t>
            </a:r>
            <a:r>
              <a:rPr lang="en-US" sz="2800" b="0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ese) were spoken alternately with national language in the program.</a:t>
            </a:r>
            <a:endParaRPr lang="en-US" sz="2800" b="1" i="1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453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895" y="881513"/>
            <a:ext cx="1663700" cy="490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50" b="1" spc="-35" dirty="0">
                <a:solidFill>
                  <a:srgbClr val="79278F"/>
                </a:solidFill>
                <a:latin typeface="Arial"/>
                <a:cs typeface="Arial"/>
              </a:rPr>
              <a:t>I-</a:t>
            </a:r>
            <a:r>
              <a:rPr sz="3050" b="1" spc="-210" dirty="0">
                <a:solidFill>
                  <a:srgbClr val="79278F"/>
                </a:solidFill>
                <a:latin typeface="Arial"/>
                <a:cs typeface="Arial"/>
              </a:rPr>
              <a:t>CALLED</a:t>
            </a:r>
            <a:endParaRPr sz="30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3248" y="1315427"/>
            <a:ext cx="2473960" cy="42037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407034" marR="395605" indent="3175" algn="ctr">
              <a:lnSpc>
                <a:spcPts val="850"/>
              </a:lnSpc>
              <a:spcBef>
                <a:spcPts val="160"/>
              </a:spcBef>
            </a:pP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International</a:t>
            </a:r>
            <a:r>
              <a:rPr sz="750" spc="4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30" dirty="0">
                <a:solidFill>
                  <a:srgbClr val="79288E"/>
                </a:solidFill>
                <a:latin typeface="Microsoft Sans Serif"/>
                <a:cs typeface="Microsoft Sans Serif"/>
              </a:rPr>
              <a:t>Conference</a:t>
            </a:r>
            <a:r>
              <a:rPr sz="750" spc="-15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79288E"/>
                </a:solidFill>
                <a:latin typeface="Microsoft Sans Serif"/>
                <a:cs typeface="Microsoft Sans Serif"/>
              </a:rPr>
              <a:t>on</a:t>
            </a:r>
            <a:r>
              <a:rPr sz="750" spc="1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Culture,</a:t>
            </a:r>
            <a:r>
              <a:rPr sz="750" spc="50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Arts,</a:t>
            </a:r>
            <a:r>
              <a:rPr sz="750" spc="-5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30" dirty="0">
                <a:solidFill>
                  <a:srgbClr val="79288E"/>
                </a:solidFill>
                <a:latin typeface="Microsoft Sans Serif"/>
                <a:cs typeface="Microsoft Sans Serif"/>
              </a:rPr>
              <a:t>Language,</a:t>
            </a:r>
            <a:r>
              <a:rPr sz="750" spc="4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20" dirty="0">
                <a:solidFill>
                  <a:srgbClr val="79288E"/>
                </a:solidFill>
                <a:latin typeface="Microsoft Sans Serif"/>
                <a:cs typeface="Microsoft Sans Serif"/>
              </a:rPr>
              <a:t>Literature</a:t>
            </a:r>
            <a:r>
              <a:rPr sz="750" spc="-3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and</a:t>
            </a:r>
            <a:r>
              <a:rPr sz="750" spc="5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Education</a:t>
            </a:r>
            <a:endParaRPr sz="75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750" b="1" spc="-40" dirty="0">
                <a:solidFill>
                  <a:srgbClr val="7B2890"/>
                </a:solidFill>
                <a:latin typeface="Arial"/>
                <a:cs typeface="Arial"/>
              </a:rPr>
              <a:t>Faculty</a:t>
            </a:r>
            <a:r>
              <a:rPr sz="750" b="1" spc="-10" dirty="0">
                <a:solidFill>
                  <a:srgbClr val="7B2890"/>
                </a:solidFill>
                <a:latin typeface="Arial"/>
                <a:cs typeface="Arial"/>
              </a:rPr>
              <a:t> of </a:t>
            </a:r>
            <a:r>
              <a:rPr sz="750" b="1" spc="-45" dirty="0">
                <a:solidFill>
                  <a:srgbClr val="7B2890"/>
                </a:solidFill>
                <a:latin typeface="Arial"/>
                <a:cs typeface="Arial"/>
              </a:rPr>
              <a:t>Languages</a:t>
            </a:r>
            <a:r>
              <a:rPr sz="750" b="1" spc="-10" dirty="0">
                <a:solidFill>
                  <a:srgbClr val="7B2890"/>
                </a:solidFill>
                <a:latin typeface="Arial"/>
                <a:cs typeface="Arial"/>
              </a:rPr>
              <a:t> </a:t>
            </a:r>
            <a:r>
              <a:rPr sz="750" b="1" spc="-50" dirty="0">
                <a:solidFill>
                  <a:srgbClr val="7B2890"/>
                </a:solidFill>
                <a:latin typeface="Arial"/>
                <a:cs typeface="Arial"/>
              </a:rPr>
              <a:t>and</a:t>
            </a:r>
            <a:r>
              <a:rPr sz="750" b="1" spc="-10" dirty="0">
                <a:solidFill>
                  <a:srgbClr val="7B2890"/>
                </a:solidFill>
                <a:latin typeface="Arial"/>
                <a:cs typeface="Arial"/>
              </a:rPr>
              <a:t> </a:t>
            </a:r>
            <a:r>
              <a:rPr sz="750" b="1" spc="-20" dirty="0">
                <a:solidFill>
                  <a:srgbClr val="7B2890"/>
                </a:solidFill>
                <a:latin typeface="Arial"/>
                <a:cs typeface="Arial"/>
              </a:rPr>
              <a:t>Arts,</a:t>
            </a:r>
            <a:r>
              <a:rPr sz="750" b="1" spc="15" dirty="0">
                <a:solidFill>
                  <a:srgbClr val="7B2890"/>
                </a:solidFill>
                <a:latin typeface="Arial"/>
                <a:cs typeface="Arial"/>
              </a:rPr>
              <a:t> </a:t>
            </a:r>
            <a:r>
              <a:rPr sz="750" b="1" spc="-30" dirty="0">
                <a:solidFill>
                  <a:srgbClr val="7B2890"/>
                </a:solidFill>
                <a:latin typeface="Arial"/>
                <a:cs typeface="Arial"/>
              </a:rPr>
              <a:t>Universitas</a:t>
            </a:r>
            <a:r>
              <a:rPr sz="750" b="1" spc="5" dirty="0">
                <a:solidFill>
                  <a:srgbClr val="7B2890"/>
                </a:solidFill>
                <a:latin typeface="Arial"/>
                <a:cs typeface="Arial"/>
              </a:rPr>
              <a:t> </a:t>
            </a:r>
            <a:r>
              <a:rPr sz="750" b="1" spc="-35" dirty="0">
                <a:solidFill>
                  <a:srgbClr val="7B2890"/>
                </a:solidFill>
                <a:latin typeface="Arial"/>
                <a:cs typeface="Arial"/>
              </a:rPr>
              <a:t>Negeri </a:t>
            </a:r>
            <a:r>
              <a:rPr sz="750" b="1" spc="-10" dirty="0">
                <a:solidFill>
                  <a:srgbClr val="7B2890"/>
                </a:solidFill>
                <a:latin typeface="Arial"/>
                <a:cs typeface="Arial"/>
              </a:rPr>
              <a:t>Jakarta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64732" y="205722"/>
            <a:ext cx="444500" cy="1106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100" b="1" spc="55" dirty="0">
                <a:solidFill>
                  <a:srgbClr val="FBFBFB"/>
                </a:solidFill>
                <a:latin typeface="Arial Narrow"/>
                <a:cs typeface="Arial Narrow"/>
              </a:rPr>
              <a:t>a</a:t>
            </a:r>
            <a:endParaRPr sz="71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57928" y="1197210"/>
            <a:ext cx="66040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-80" dirty="0">
                <a:solidFill>
                  <a:srgbClr val="20BBD4"/>
                </a:solidFill>
                <a:latin typeface="Calibri"/>
                <a:cs typeface="Calibri"/>
              </a:rPr>
              <a:t>AKADEMISI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268177" y="1217979"/>
            <a:ext cx="2606675" cy="905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750" spc="-465" dirty="0">
                <a:solidFill>
                  <a:srgbClr val="008BFB"/>
                </a:solidFill>
                <a:latin typeface="Times New Roman"/>
                <a:cs typeface="Times New Roman"/>
              </a:rPr>
              <a:t>Cl</a:t>
            </a:r>
            <a:r>
              <a:rPr sz="5750" spc="-540" dirty="0">
                <a:solidFill>
                  <a:srgbClr val="008BFB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Verdana"/>
                <a:cs typeface="Verdana"/>
              </a:rPr>
              <a:t>Virtual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via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ZOOM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916460" y="1379760"/>
            <a:ext cx="2818130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35" dirty="0">
                <a:latin typeface="Verdana"/>
                <a:cs typeface="Verdana"/>
              </a:rPr>
              <a:t>November</a:t>
            </a:r>
            <a:r>
              <a:rPr sz="1800" spc="-170" dirty="0">
                <a:latin typeface="Verdana"/>
                <a:cs typeface="Verdana"/>
              </a:rPr>
              <a:t> </a:t>
            </a:r>
            <a:r>
              <a:rPr sz="1800" spc="-204" dirty="0">
                <a:latin typeface="Verdana"/>
                <a:cs typeface="Verdana"/>
              </a:rPr>
              <a:t>1st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-</a:t>
            </a:r>
            <a:r>
              <a:rPr sz="1800" spc="-190" dirty="0">
                <a:latin typeface="Verdana"/>
                <a:cs typeface="Verdana"/>
              </a:rPr>
              <a:t> </a:t>
            </a:r>
            <a:r>
              <a:rPr sz="1800" spc="-95" dirty="0">
                <a:latin typeface="Verdana"/>
                <a:cs typeface="Verdana"/>
              </a:rPr>
              <a:t>2nd,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2023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37357" y="511037"/>
            <a:ext cx="1219200" cy="82994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400" b="1" spc="-130" dirty="0">
                <a:solidFill>
                  <a:srgbClr val="58585A"/>
                </a:solidFill>
                <a:latin typeface="Calibri"/>
                <a:cs typeface="Calibri"/>
              </a:rPr>
              <a:t>DIES</a:t>
            </a:r>
            <a:r>
              <a:rPr sz="1400" b="1" spc="90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400" b="1" spc="-170" dirty="0">
                <a:solidFill>
                  <a:srgbClr val="58585A"/>
                </a:solidFill>
                <a:latin typeface="Calibri"/>
                <a:cs typeface="Calibri"/>
              </a:rPr>
              <a:t>NATALIS</a:t>
            </a:r>
            <a:r>
              <a:rPr sz="1400" b="1" spc="70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400" b="1" spc="-120" dirty="0">
                <a:solidFill>
                  <a:srgbClr val="58585A"/>
                </a:solidFill>
                <a:latin typeface="Calibri"/>
                <a:cs typeface="Calibri"/>
              </a:rPr>
              <a:t>KE-</a:t>
            </a:r>
            <a:r>
              <a:rPr sz="1400" b="1" spc="-65" dirty="0">
                <a:solidFill>
                  <a:srgbClr val="58585A"/>
                </a:solidFill>
                <a:latin typeface="Calibri"/>
                <a:cs typeface="Calibri"/>
              </a:rPr>
              <a:t>59</a:t>
            </a:r>
            <a:endParaRPr sz="1400">
              <a:latin typeface="Calibri"/>
              <a:cs typeface="Calibri"/>
            </a:endParaRPr>
          </a:p>
          <a:p>
            <a:pPr marL="12700" marR="26670" indent="4445">
              <a:lnSpc>
                <a:spcPts val="1240"/>
              </a:lnSpc>
              <a:spcBef>
                <a:spcPts val="290"/>
              </a:spcBef>
            </a:pPr>
            <a:r>
              <a:rPr sz="1100" spc="-105" dirty="0">
                <a:solidFill>
                  <a:srgbClr val="58585A"/>
                </a:solidFill>
                <a:latin typeface="Calibri"/>
                <a:cs typeface="Calibri"/>
              </a:rPr>
              <a:t>Universitas</a:t>
            </a:r>
            <a:r>
              <a:rPr sz="1100" spc="10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58585A"/>
                </a:solidFill>
                <a:latin typeface="Calibri"/>
                <a:cs typeface="Calibri"/>
              </a:rPr>
              <a:t>Negeri</a:t>
            </a:r>
            <a:r>
              <a:rPr sz="1100" spc="-45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spc="-75" dirty="0">
                <a:solidFill>
                  <a:srgbClr val="58585A"/>
                </a:solidFill>
                <a:latin typeface="Calibri"/>
                <a:cs typeface="Calibri"/>
              </a:rPr>
              <a:t>Jakarta</a:t>
            </a:r>
            <a:r>
              <a:rPr sz="1100" spc="500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spc="-210" dirty="0">
                <a:solidFill>
                  <a:srgbClr val="58585A"/>
                </a:solidFill>
                <a:latin typeface="Calibri"/>
                <a:cs typeface="Calibri"/>
              </a:rPr>
              <a:t>1964</a:t>
            </a:r>
            <a:r>
              <a:rPr sz="1100" spc="-35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A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58585A"/>
                </a:solidFill>
                <a:latin typeface="Calibri"/>
                <a:cs typeface="Calibri"/>
              </a:rPr>
              <a:t>2023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800" spc="-90" dirty="0">
                <a:solidFill>
                  <a:srgbClr val="5D5C5D"/>
                </a:solidFill>
                <a:latin typeface="Tahoma"/>
                <a:cs typeface="Tahoma"/>
              </a:rPr>
              <a:t>Menuju</a:t>
            </a:r>
            <a:r>
              <a:rPr sz="800" dirty="0">
                <a:solidFill>
                  <a:srgbClr val="5D5C5D"/>
                </a:solidFill>
                <a:latin typeface="Tahoma"/>
                <a:cs typeface="Tahoma"/>
              </a:rPr>
              <a:t> </a:t>
            </a:r>
            <a:r>
              <a:rPr sz="800" spc="-50" dirty="0">
                <a:solidFill>
                  <a:srgbClr val="5D5C5D"/>
                </a:solidFill>
                <a:latin typeface="Tahoma"/>
                <a:cs typeface="Tahoma"/>
              </a:rPr>
              <a:t>universitas</a:t>
            </a:r>
            <a:r>
              <a:rPr sz="800" spc="-15" dirty="0">
                <a:solidFill>
                  <a:srgbClr val="5D5C5D"/>
                </a:solidFill>
                <a:latin typeface="Tahoma"/>
                <a:cs typeface="Tahoma"/>
              </a:rPr>
              <a:t> </a:t>
            </a:r>
            <a:r>
              <a:rPr sz="800" spc="-60" dirty="0">
                <a:solidFill>
                  <a:srgbClr val="5D5C5D"/>
                </a:solidFill>
                <a:latin typeface="Tahoma"/>
                <a:cs typeface="Tahoma"/>
              </a:rPr>
              <a:t>kelas</a:t>
            </a:r>
            <a:r>
              <a:rPr sz="800" spc="-55" dirty="0">
                <a:solidFill>
                  <a:srgbClr val="5D5C5D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5D5C5D"/>
                </a:solidFill>
                <a:latin typeface="Tahoma"/>
                <a:cs typeface="Tahoma"/>
              </a:rPr>
              <a:t>dunia</a:t>
            </a:r>
            <a:endParaRPr sz="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20644" y="701623"/>
            <a:ext cx="12065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204" dirty="0">
                <a:solidFill>
                  <a:srgbClr val="53874B"/>
                </a:solidFill>
                <a:latin typeface="Times New Roman"/>
                <a:cs typeface="Times New Roman"/>
              </a:rPr>
              <a:t>t</a:t>
            </a:r>
            <a:r>
              <a:rPr sz="2800" b="1" spc="204" dirty="0">
                <a:solidFill>
                  <a:srgbClr val="904763"/>
                </a:solidFill>
                <a:latin typeface="Times New Roman"/>
                <a:cs typeface="Times New Roman"/>
              </a:rPr>
              <a:t>et</a:t>
            </a:r>
            <a:r>
              <a:rPr sz="2800" b="1" spc="204" dirty="0">
                <a:solidFill>
                  <a:srgbClr val="0B0B0B"/>
                </a:solidFill>
                <a:latin typeface="Times New Roman"/>
                <a:cs typeface="Times New Roman"/>
              </a:rPr>
              <a:t>�iv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637730" y="1029048"/>
            <a:ext cx="167449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45745" algn="l"/>
                <a:tab pos="484505" algn="l"/>
                <a:tab pos="723265" algn="l"/>
                <a:tab pos="924560" algn="l"/>
                <a:tab pos="1158240" algn="l"/>
                <a:tab pos="1391920" algn="l"/>
                <a:tab pos="1618615" algn="l"/>
              </a:tabLst>
            </a:pP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F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B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S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.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2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0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2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672808" y="1140144"/>
            <a:ext cx="153352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i="1" spc="110" dirty="0">
                <a:solidFill>
                  <a:srgbClr val="111111"/>
                </a:solidFill>
                <a:latin typeface="Century Gothic"/>
                <a:cs typeface="Century Gothic"/>
              </a:rPr>
              <a:t>Ad,</a:t>
            </a:r>
            <a:r>
              <a:rPr sz="800" i="1" spc="395" dirty="0">
                <a:solidFill>
                  <a:srgbClr val="111111"/>
                </a:solidFill>
                <a:latin typeface="Century Gothic"/>
                <a:cs typeface="Century Gothic"/>
              </a:rPr>
              <a:t> </a:t>
            </a:r>
            <a:r>
              <a:rPr sz="750" b="1" spc="20" dirty="0">
                <a:solidFill>
                  <a:srgbClr val="111111"/>
                </a:solidFill>
                <a:latin typeface="Calibri"/>
                <a:cs typeface="Calibri"/>
              </a:rPr>
              <a:t>ftlv1c"1tio�</a:t>
            </a:r>
            <a:r>
              <a:rPr sz="750" b="1" spc="21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750" b="1" spc="20" dirty="0">
                <a:solidFill>
                  <a:srgbClr val="111111"/>
                </a:solidFill>
                <a:latin typeface="Calibri"/>
                <a:cs typeface="Calibri"/>
              </a:rPr>
              <a:t>"1�tl</a:t>
            </a:r>
            <a:r>
              <a:rPr sz="750" b="1" spc="40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750" b="1" spc="-135" dirty="0">
                <a:solidFill>
                  <a:srgbClr val="111111"/>
                </a:solidFill>
                <a:latin typeface="Calibri"/>
                <a:cs typeface="Calibri"/>
              </a:rPr>
              <a:t>C,v1(tv1v�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93969" y="1380493"/>
            <a:ext cx="6044565" cy="4089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500" i="1" spc="-110" dirty="0">
                <a:solidFill>
                  <a:srgbClr val="48494A"/>
                </a:solidFill>
                <a:latin typeface="Calibri"/>
                <a:cs typeface="Calibri"/>
              </a:rPr>
              <a:t>h</a:t>
            </a:r>
            <a:r>
              <a:rPr sz="2500" i="1" spc="-270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i="1" spc="140" dirty="0">
                <a:solidFill>
                  <a:srgbClr val="48494A"/>
                </a:solidFill>
                <a:latin typeface="Calibri"/>
                <a:cs typeface="Calibri"/>
              </a:rPr>
              <a:t>ttps://icaI</a:t>
            </a:r>
            <a:r>
              <a:rPr sz="2500" i="1" spc="-310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i="1" spc="190" dirty="0">
                <a:solidFill>
                  <a:srgbClr val="48494A"/>
                </a:solidFill>
                <a:latin typeface="Calibri"/>
                <a:cs typeface="Calibri"/>
              </a:rPr>
              <a:t>led-</a:t>
            </a:r>
            <a:r>
              <a:rPr sz="2500" i="1" spc="185" dirty="0">
                <a:solidFill>
                  <a:srgbClr val="48494A"/>
                </a:solidFill>
                <a:latin typeface="Calibri"/>
                <a:cs typeface="Calibri"/>
              </a:rPr>
              <a:t>fbs-</a:t>
            </a:r>
            <a:r>
              <a:rPr sz="2500" i="1" spc="254" dirty="0">
                <a:solidFill>
                  <a:srgbClr val="48494A"/>
                </a:solidFill>
                <a:latin typeface="Calibri"/>
                <a:cs typeface="Calibri"/>
              </a:rPr>
              <a:t>u</a:t>
            </a:r>
            <a:r>
              <a:rPr sz="2500" i="1" spc="-225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48494A"/>
                </a:solidFill>
                <a:latin typeface="Calibri"/>
                <a:cs typeface="Calibri"/>
              </a:rPr>
              <a:t>nj.</a:t>
            </a:r>
            <a:r>
              <a:rPr sz="2500" i="1" spc="-250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i="1" spc="200" dirty="0">
                <a:solidFill>
                  <a:srgbClr val="48494A"/>
                </a:solidFill>
                <a:latin typeface="Calibri"/>
                <a:cs typeface="Calibri"/>
              </a:rPr>
              <a:t>akademisi.</a:t>
            </a:r>
            <a:r>
              <a:rPr sz="2500" i="1" spc="-145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48494A"/>
                </a:solidFill>
                <a:latin typeface="Times New Roman"/>
                <a:cs typeface="Times New Roman"/>
              </a:rPr>
              <a:t>co.</a:t>
            </a:r>
            <a:r>
              <a:rPr sz="2500" spc="-285" dirty="0">
                <a:solidFill>
                  <a:srgbClr val="48494A"/>
                </a:solidFill>
                <a:latin typeface="Times New Roman"/>
                <a:cs typeface="Times New Roman"/>
              </a:rPr>
              <a:t> </a:t>
            </a:r>
            <a:r>
              <a:rPr sz="2500" i="1" spc="170" dirty="0">
                <a:solidFill>
                  <a:srgbClr val="48494A"/>
                </a:solidFill>
                <a:latin typeface="Calibri"/>
                <a:cs typeface="Calibri"/>
              </a:rPr>
              <a:t>id/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705933" y="155669"/>
            <a:ext cx="83502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dirty="0">
                <a:latin typeface="Arial"/>
                <a:cs typeface="Arial"/>
              </a:rPr>
              <a:t>Supported</a:t>
            </a:r>
            <a:r>
              <a:rPr sz="950" spc="245" dirty="0">
                <a:latin typeface="Arial"/>
                <a:cs typeface="Arial"/>
              </a:rPr>
              <a:t> </a:t>
            </a:r>
            <a:r>
              <a:rPr sz="950" b="1" spc="-25" dirty="0">
                <a:latin typeface="Arial"/>
                <a:cs typeface="Arial"/>
              </a:rPr>
              <a:t>by:</a:t>
            </a:r>
            <a:endParaRPr sz="9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279259" y="525291"/>
            <a:ext cx="84010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-10" dirty="0">
                <a:solidFill>
                  <a:srgbClr val="900505"/>
                </a:solidFill>
                <a:latin typeface="Cambria"/>
                <a:cs typeface="Cambria"/>
              </a:rPr>
              <a:t>KLJNTKJURNAL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500299" y="668324"/>
            <a:ext cx="611505" cy="100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10" dirty="0">
                <a:solidFill>
                  <a:srgbClr val="252525"/>
                </a:solidFill>
                <a:latin typeface="Cambria"/>
                <a:cs typeface="Cambria"/>
              </a:rPr>
              <a:t>Reputable </a:t>
            </a:r>
            <a:r>
              <a:rPr sz="500" spc="-25" dirty="0">
                <a:solidFill>
                  <a:srgbClr val="252525"/>
                </a:solidFill>
                <a:latin typeface="Cambria"/>
                <a:cs typeface="Cambria"/>
              </a:rPr>
              <a:t>Publicatio11</a:t>
            </a:r>
            <a:endParaRPr sz="5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289028" y="813032"/>
            <a:ext cx="762000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55" dirty="0">
                <a:solidFill>
                  <a:srgbClr val="DFA475"/>
                </a:solidFill>
                <a:latin typeface="Microsoft Sans Serif"/>
                <a:cs typeface="Microsoft Sans Serif"/>
              </a:rPr>
              <a:t>\NEB</a:t>
            </a:r>
            <a:r>
              <a:rPr sz="750" spc="110" dirty="0">
                <a:solidFill>
                  <a:srgbClr val="DFA475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DFA475"/>
                </a:solidFill>
                <a:latin typeface="Microsoft Sans Serif"/>
                <a:cs typeface="Microsoft Sans Serif"/>
              </a:rPr>
              <a:t>Or</a:t>
            </a:r>
            <a:r>
              <a:rPr sz="750" spc="110" dirty="0">
                <a:solidFill>
                  <a:srgbClr val="DFA475"/>
                </a:solidFill>
                <a:latin typeface="Microsoft Sans Serif"/>
                <a:cs typeface="Microsoft Sans Serif"/>
              </a:rPr>
              <a:t> </a:t>
            </a:r>
            <a:r>
              <a:rPr sz="750" spc="-114" dirty="0">
                <a:solidFill>
                  <a:srgbClr val="DFA475"/>
                </a:solidFill>
                <a:latin typeface="Microsoft Sans Serif"/>
                <a:cs typeface="Microsoft Sans Serif"/>
              </a:rPr>
              <a:t>SC</a:t>
            </a:r>
            <a:r>
              <a:rPr sz="750" spc="-114" dirty="0">
                <a:solidFill>
                  <a:srgbClr val="DBAE96"/>
                </a:solidFill>
                <a:latin typeface="Microsoft Sans Serif"/>
                <a:cs typeface="Microsoft Sans Serif"/>
              </a:rPr>
              <a:t>I</a:t>
            </a:r>
            <a:r>
              <a:rPr sz="750" spc="-114" dirty="0">
                <a:solidFill>
                  <a:srgbClr val="D08E53"/>
                </a:solidFill>
                <a:latin typeface="Microsoft Sans Serif"/>
                <a:cs typeface="Microsoft Sans Serif"/>
              </a:rPr>
              <a:t>Er-</a:t>
            </a:r>
            <a:r>
              <a:rPr sz="750" spc="-120" dirty="0">
                <a:solidFill>
                  <a:srgbClr val="D08E53"/>
                </a:solidFill>
                <a:latin typeface="Microsoft Sans Serif"/>
                <a:cs typeface="Microsoft Sans Serif"/>
              </a:rPr>
              <a:t>-</a:t>
            </a:r>
            <a:r>
              <a:rPr sz="750" spc="-80" dirty="0">
                <a:solidFill>
                  <a:srgbClr val="D08E53"/>
                </a:solidFill>
                <a:latin typeface="Microsoft Sans Serif"/>
                <a:cs typeface="Microsoft Sans Serif"/>
              </a:rPr>
              <a:t>..</a:t>
            </a:r>
            <a:r>
              <a:rPr sz="750" spc="-80" dirty="0">
                <a:solidFill>
                  <a:srgbClr val="DFA475"/>
                </a:solidFill>
                <a:latin typeface="Microsoft Sans Serif"/>
                <a:cs typeface="Microsoft Sans Serif"/>
              </a:rPr>
              <a:t>CE</a:t>
            </a:r>
            <a:endParaRPr sz="75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208974" y="731885"/>
            <a:ext cx="108648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dirty="0">
                <a:solidFill>
                  <a:srgbClr val="0073B8"/>
                </a:solidFill>
                <a:latin typeface="Arial"/>
                <a:cs typeface="Arial"/>
              </a:rPr>
              <a:t>GENERASI</a:t>
            </a:r>
            <a:r>
              <a:rPr sz="800" b="1" spc="195" dirty="0">
                <a:solidFill>
                  <a:srgbClr val="0073B8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0073B8"/>
                </a:solidFill>
                <a:latin typeface="Arial"/>
                <a:cs typeface="Arial"/>
              </a:rPr>
              <a:t>PENELITI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827280" y="849681"/>
            <a:ext cx="462915" cy="88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" b="1" spc="-10" dirty="0">
                <a:solidFill>
                  <a:srgbClr val="0F5386"/>
                </a:solidFill>
                <a:latin typeface="Arial"/>
                <a:cs typeface="Arial"/>
              </a:rPr>
              <a:t>generoslpenellti.ld</a:t>
            </a:r>
            <a:endParaRPr sz="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715886" y="974070"/>
            <a:ext cx="2073910" cy="51308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950" dirty="0">
                <a:latin typeface="Arial"/>
                <a:cs typeface="Arial"/>
              </a:rPr>
              <a:t>Powered</a:t>
            </a:r>
            <a:r>
              <a:rPr sz="950" spc="105" dirty="0">
                <a:latin typeface="Arial"/>
                <a:cs typeface="Arial"/>
              </a:rPr>
              <a:t> </a:t>
            </a:r>
            <a:r>
              <a:rPr sz="950" b="1" spc="-25" dirty="0">
                <a:latin typeface="Arial"/>
                <a:cs typeface="Arial"/>
              </a:rPr>
              <a:t>by:</a:t>
            </a:r>
            <a:endParaRPr sz="950">
              <a:latin typeface="Arial"/>
              <a:cs typeface="Arial"/>
            </a:endParaRPr>
          </a:p>
          <a:p>
            <a:pPr marL="42545">
              <a:lnSpc>
                <a:spcPct val="100000"/>
              </a:lnSpc>
              <a:spcBef>
                <a:spcPts val="580"/>
              </a:spcBef>
            </a:pPr>
            <a:r>
              <a:rPr sz="1400" b="1" spc="-50" dirty="0">
                <a:solidFill>
                  <a:srgbClr val="3EBDB3"/>
                </a:solidFill>
                <a:latin typeface="Calibri"/>
                <a:cs typeface="Calibri"/>
              </a:rPr>
              <a:t>CONFERENCE</a:t>
            </a:r>
            <a:r>
              <a:rPr sz="1400" b="1" spc="-10" dirty="0">
                <a:solidFill>
                  <a:srgbClr val="3EBDB3"/>
                </a:solidFill>
                <a:latin typeface="Calibri"/>
                <a:cs typeface="Calibri"/>
              </a:rPr>
              <a:t> </a:t>
            </a:r>
            <a:r>
              <a:rPr sz="1400" b="1" spc="-90" dirty="0">
                <a:solidFill>
                  <a:srgbClr val="E2E8E9"/>
                </a:solidFill>
                <a:latin typeface="Calibri"/>
                <a:cs typeface="Calibri"/>
              </a:rPr>
              <a:t>SYSTEM</a:t>
            </a:r>
            <a:r>
              <a:rPr sz="1400" b="1" spc="75" dirty="0">
                <a:solidFill>
                  <a:srgbClr val="E2E8E9"/>
                </a:solidFill>
                <a:latin typeface="Calibri"/>
                <a:cs typeface="Calibri"/>
              </a:rPr>
              <a:t> </a:t>
            </a:r>
            <a:r>
              <a:rPr sz="700" spc="120" dirty="0">
                <a:solidFill>
                  <a:srgbClr val="3AAF9E"/>
                </a:solidFill>
                <a:latin typeface="Times New Roman"/>
                <a:cs typeface="Times New Roman"/>
              </a:rPr>
              <a:t>J,</a:t>
            </a:r>
            <a:r>
              <a:rPr sz="700" spc="5" dirty="0">
                <a:solidFill>
                  <a:srgbClr val="3AAF9E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3AAF9E"/>
                </a:solidFill>
                <a:latin typeface="Times New Roman"/>
                <a:cs typeface="Times New Roman"/>
              </a:rPr>
              <a:t>,\,,\LH1</a:t>
            </a:r>
            <a:r>
              <a:rPr sz="700" spc="50" dirty="0">
                <a:solidFill>
                  <a:srgbClr val="3AAF9E"/>
                </a:solidFill>
                <a:latin typeface="Times New Roman"/>
                <a:cs typeface="Times New Roman"/>
              </a:rPr>
              <a:t> </a:t>
            </a:r>
            <a:r>
              <a:rPr sz="700" spc="-50" dirty="0">
                <a:solidFill>
                  <a:srgbClr val="3EBDB3"/>
                </a:solidFill>
                <a:latin typeface="Times New Roman"/>
                <a:cs typeface="Times New Roman"/>
              </a:rPr>
              <a:t>c,</a:t>
            </a:r>
            <a:r>
              <a:rPr sz="700" spc="-50" dirty="0">
                <a:solidFill>
                  <a:srgbClr val="21434A"/>
                </a:solidFill>
                <a:latin typeface="Times New Roman"/>
                <a:cs typeface="Times New Roman"/>
              </a:rPr>
              <a:t>I</a:t>
            </a:r>
            <a:endParaRPr sz="700">
              <a:latin typeface="Times New Roman"/>
              <a:cs typeface="Times New Roman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034F969-F048-F37A-854E-BF6B79D86F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267" y="474743"/>
            <a:ext cx="1210052" cy="11959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0F55C53-0C44-ADB6-0F1B-C46A8713CB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66" y="629567"/>
            <a:ext cx="720614" cy="92243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F64C98D-42FD-02FB-4C3F-410F717009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645" y="519654"/>
            <a:ext cx="1130393" cy="110617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E37FA88-8C10-8F99-D607-47DD2779BF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668" y="668324"/>
            <a:ext cx="1536629" cy="81883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2E40FBD-DFEE-0B9A-9B27-F471E811CE0F}"/>
              </a:ext>
            </a:extLst>
          </p:cNvPr>
          <p:cNvSpPr txBox="1"/>
          <p:nvPr/>
        </p:nvSpPr>
        <p:spPr>
          <a:xfrm>
            <a:off x="14541093" y="8931275"/>
            <a:ext cx="49052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5400" b="1" dirty="0">
                <a:solidFill>
                  <a:srgbClr val="7030A0"/>
                </a:solidFill>
              </a:rPr>
              <a:t>METHODS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D0F99C-EC0F-5C87-01FB-0229299CDBC9}"/>
              </a:ext>
            </a:extLst>
          </p:cNvPr>
          <p:cNvSpPr txBox="1"/>
          <p:nvPr/>
        </p:nvSpPr>
        <p:spPr>
          <a:xfrm>
            <a:off x="5105338" y="5811742"/>
            <a:ext cx="10356308" cy="5185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80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Dagusibu</a:t>
            </a:r>
            <a:r>
              <a:rPr lang="en-ID" sz="2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’, in Indonesia, stands for ‘</a:t>
            </a:r>
            <a:r>
              <a:rPr lang="en-ID" sz="280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Dapatkan</a:t>
            </a:r>
            <a:r>
              <a:rPr lang="en-ID" sz="2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, </a:t>
            </a:r>
            <a:r>
              <a:rPr lang="en-ID" sz="280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Gunakan</a:t>
            </a:r>
            <a:r>
              <a:rPr lang="en-ID" sz="2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, </a:t>
            </a:r>
            <a:r>
              <a:rPr lang="en-ID" sz="280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Simpan</a:t>
            </a:r>
            <a:r>
              <a:rPr lang="en-ID" sz="2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, dan Buang </a:t>
            </a:r>
            <a:r>
              <a:rPr lang="en-ID" sz="280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obat</a:t>
            </a:r>
            <a:r>
              <a:rPr lang="en-ID" sz="2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dengan</a:t>
            </a:r>
            <a:r>
              <a:rPr lang="en-ID" sz="2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benar</a:t>
            </a:r>
            <a:r>
              <a:rPr lang="en-ID" sz="2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’ 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A principle on how to appropriately obtain, use, store, and discard medicines. 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This term was coined by Indonesian Pharmacist Association as one of educational materials recommended to be delivered to Indonesian community in order to support the Family Movement of Drug Awareness</a:t>
            </a:r>
            <a:endParaRPr lang="en-US" sz="2800" b="1" i="1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463BC5-5F42-2EAF-BFAF-D139118F8F33}"/>
              </a:ext>
            </a:extLst>
          </p:cNvPr>
          <p:cNvSpPr txBox="1"/>
          <p:nvPr/>
        </p:nvSpPr>
        <p:spPr>
          <a:xfrm flipH="1">
            <a:off x="476926" y="1938817"/>
            <a:ext cx="12165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4">
                    <a:lumMod val="75000"/>
                  </a:schemeClr>
                </a:solidFill>
              </a:rPr>
              <a:t>Education/training components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1E6C00-998A-E493-40FE-24F4D32B2BF2}"/>
              </a:ext>
            </a:extLst>
          </p:cNvPr>
          <p:cNvSpPr txBox="1"/>
          <p:nvPr/>
        </p:nvSpPr>
        <p:spPr>
          <a:xfrm>
            <a:off x="478682" y="2652053"/>
            <a:ext cx="14982964" cy="2599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educational material of PHBS consisted of 10 indicators of clean and healthy behaviours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such as: daily fruit-vegetables and physical activity, healthy toilet, clean water, and hand-washing with soap. The material is produced by The Ministry of Health of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Republik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Indonesia.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id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training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material was making </a:t>
            </a:r>
            <a:r>
              <a:rPr lang="id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antiseptic soap as a product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hand-washing.</a:t>
            </a:r>
            <a:endParaRPr lang="en-US" sz="28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9114B9B-9C6D-1807-F44C-9C19446545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028" y="2160382"/>
            <a:ext cx="4082390" cy="57750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4408569-7EA1-8ECF-26CC-27D81AC14C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24" y="5188577"/>
            <a:ext cx="4196413" cy="593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70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895" y="881513"/>
            <a:ext cx="1663700" cy="490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50" b="1" spc="-35" dirty="0">
                <a:solidFill>
                  <a:srgbClr val="79278F"/>
                </a:solidFill>
                <a:latin typeface="Arial"/>
                <a:cs typeface="Arial"/>
              </a:rPr>
              <a:t>I-</a:t>
            </a:r>
            <a:r>
              <a:rPr sz="3050" b="1" spc="-210" dirty="0">
                <a:solidFill>
                  <a:srgbClr val="79278F"/>
                </a:solidFill>
                <a:latin typeface="Arial"/>
                <a:cs typeface="Arial"/>
              </a:rPr>
              <a:t>CALLED</a:t>
            </a:r>
            <a:endParaRPr sz="30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3248" y="1315427"/>
            <a:ext cx="2473960" cy="42037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407034" marR="395605" indent="3175" algn="ctr">
              <a:lnSpc>
                <a:spcPts val="850"/>
              </a:lnSpc>
              <a:spcBef>
                <a:spcPts val="160"/>
              </a:spcBef>
            </a:pP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International</a:t>
            </a:r>
            <a:r>
              <a:rPr sz="750" spc="4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30" dirty="0">
                <a:solidFill>
                  <a:srgbClr val="79288E"/>
                </a:solidFill>
                <a:latin typeface="Microsoft Sans Serif"/>
                <a:cs typeface="Microsoft Sans Serif"/>
              </a:rPr>
              <a:t>Conference</a:t>
            </a:r>
            <a:r>
              <a:rPr sz="750" spc="-15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79288E"/>
                </a:solidFill>
                <a:latin typeface="Microsoft Sans Serif"/>
                <a:cs typeface="Microsoft Sans Serif"/>
              </a:rPr>
              <a:t>on</a:t>
            </a:r>
            <a:r>
              <a:rPr sz="750" spc="1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Culture,</a:t>
            </a:r>
            <a:r>
              <a:rPr sz="750" spc="50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Arts,</a:t>
            </a:r>
            <a:r>
              <a:rPr sz="750" spc="-5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30" dirty="0">
                <a:solidFill>
                  <a:srgbClr val="79288E"/>
                </a:solidFill>
                <a:latin typeface="Microsoft Sans Serif"/>
                <a:cs typeface="Microsoft Sans Serif"/>
              </a:rPr>
              <a:t>Language,</a:t>
            </a:r>
            <a:r>
              <a:rPr sz="750" spc="4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20" dirty="0">
                <a:solidFill>
                  <a:srgbClr val="79288E"/>
                </a:solidFill>
                <a:latin typeface="Microsoft Sans Serif"/>
                <a:cs typeface="Microsoft Sans Serif"/>
              </a:rPr>
              <a:t>Literature</a:t>
            </a:r>
            <a:r>
              <a:rPr sz="750" spc="-3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and</a:t>
            </a:r>
            <a:r>
              <a:rPr sz="750" spc="5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Education</a:t>
            </a:r>
            <a:endParaRPr sz="75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750" b="1" spc="-40" dirty="0">
                <a:solidFill>
                  <a:srgbClr val="7B2890"/>
                </a:solidFill>
                <a:latin typeface="Arial"/>
                <a:cs typeface="Arial"/>
              </a:rPr>
              <a:t>Faculty</a:t>
            </a:r>
            <a:r>
              <a:rPr sz="750" b="1" spc="-10" dirty="0">
                <a:solidFill>
                  <a:srgbClr val="7B2890"/>
                </a:solidFill>
                <a:latin typeface="Arial"/>
                <a:cs typeface="Arial"/>
              </a:rPr>
              <a:t> of </a:t>
            </a:r>
            <a:r>
              <a:rPr sz="750" b="1" spc="-45" dirty="0">
                <a:solidFill>
                  <a:srgbClr val="7B2890"/>
                </a:solidFill>
                <a:latin typeface="Arial"/>
                <a:cs typeface="Arial"/>
              </a:rPr>
              <a:t>Languages</a:t>
            </a:r>
            <a:r>
              <a:rPr sz="750" b="1" spc="-10" dirty="0">
                <a:solidFill>
                  <a:srgbClr val="7B2890"/>
                </a:solidFill>
                <a:latin typeface="Arial"/>
                <a:cs typeface="Arial"/>
              </a:rPr>
              <a:t> </a:t>
            </a:r>
            <a:r>
              <a:rPr sz="750" b="1" spc="-50" dirty="0">
                <a:solidFill>
                  <a:srgbClr val="7B2890"/>
                </a:solidFill>
                <a:latin typeface="Arial"/>
                <a:cs typeface="Arial"/>
              </a:rPr>
              <a:t>and</a:t>
            </a:r>
            <a:r>
              <a:rPr sz="750" b="1" spc="-10" dirty="0">
                <a:solidFill>
                  <a:srgbClr val="7B2890"/>
                </a:solidFill>
                <a:latin typeface="Arial"/>
                <a:cs typeface="Arial"/>
              </a:rPr>
              <a:t> </a:t>
            </a:r>
            <a:r>
              <a:rPr sz="750" b="1" spc="-20" dirty="0">
                <a:solidFill>
                  <a:srgbClr val="7B2890"/>
                </a:solidFill>
                <a:latin typeface="Arial"/>
                <a:cs typeface="Arial"/>
              </a:rPr>
              <a:t>Arts,</a:t>
            </a:r>
            <a:r>
              <a:rPr sz="750" b="1" spc="15" dirty="0">
                <a:solidFill>
                  <a:srgbClr val="7B2890"/>
                </a:solidFill>
                <a:latin typeface="Arial"/>
                <a:cs typeface="Arial"/>
              </a:rPr>
              <a:t> </a:t>
            </a:r>
            <a:r>
              <a:rPr sz="750" b="1" spc="-30" dirty="0">
                <a:solidFill>
                  <a:srgbClr val="7B2890"/>
                </a:solidFill>
                <a:latin typeface="Arial"/>
                <a:cs typeface="Arial"/>
              </a:rPr>
              <a:t>Universitas</a:t>
            </a:r>
            <a:r>
              <a:rPr sz="750" b="1" spc="5" dirty="0">
                <a:solidFill>
                  <a:srgbClr val="7B2890"/>
                </a:solidFill>
                <a:latin typeface="Arial"/>
                <a:cs typeface="Arial"/>
              </a:rPr>
              <a:t> </a:t>
            </a:r>
            <a:r>
              <a:rPr sz="750" b="1" spc="-35" dirty="0">
                <a:solidFill>
                  <a:srgbClr val="7B2890"/>
                </a:solidFill>
                <a:latin typeface="Arial"/>
                <a:cs typeface="Arial"/>
              </a:rPr>
              <a:t>Negeri </a:t>
            </a:r>
            <a:r>
              <a:rPr sz="750" b="1" spc="-10" dirty="0">
                <a:solidFill>
                  <a:srgbClr val="7B2890"/>
                </a:solidFill>
                <a:latin typeface="Arial"/>
                <a:cs typeface="Arial"/>
              </a:rPr>
              <a:t>Jakarta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64732" y="205722"/>
            <a:ext cx="444500" cy="1106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100" b="1" spc="55" dirty="0">
                <a:solidFill>
                  <a:srgbClr val="FBFBFB"/>
                </a:solidFill>
                <a:latin typeface="Arial Narrow"/>
                <a:cs typeface="Arial Narrow"/>
              </a:rPr>
              <a:t>a</a:t>
            </a:r>
            <a:endParaRPr sz="71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57928" y="1197210"/>
            <a:ext cx="66040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-80" dirty="0">
                <a:solidFill>
                  <a:srgbClr val="20BBD4"/>
                </a:solidFill>
                <a:latin typeface="Calibri"/>
                <a:cs typeface="Calibri"/>
              </a:rPr>
              <a:t>AKADEMISI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268177" y="1217979"/>
            <a:ext cx="2606675" cy="905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750" spc="-465" dirty="0">
                <a:solidFill>
                  <a:srgbClr val="008BFB"/>
                </a:solidFill>
                <a:latin typeface="Times New Roman"/>
                <a:cs typeface="Times New Roman"/>
              </a:rPr>
              <a:t>Cl</a:t>
            </a:r>
            <a:r>
              <a:rPr sz="5750" spc="-540" dirty="0">
                <a:solidFill>
                  <a:srgbClr val="008BFB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Verdana"/>
                <a:cs typeface="Verdana"/>
              </a:rPr>
              <a:t>Virtual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via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ZOOM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916460" y="1379760"/>
            <a:ext cx="2818130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35" dirty="0">
                <a:latin typeface="Verdana"/>
                <a:cs typeface="Verdana"/>
              </a:rPr>
              <a:t>November</a:t>
            </a:r>
            <a:r>
              <a:rPr sz="1800" spc="-170" dirty="0">
                <a:latin typeface="Verdana"/>
                <a:cs typeface="Verdana"/>
              </a:rPr>
              <a:t> </a:t>
            </a:r>
            <a:r>
              <a:rPr sz="1800" spc="-204" dirty="0">
                <a:latin typeface="Verdana"/>
                <a:cs typeface="Verdana"/>
              </a:rPr>
              <a:t>1st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-</a:t>
            </a:r>
            <a:r>
              <a:rPr sz="1800" spc="-190" dirty="0">
                <a:latin typeface="Verdana"/>
                <a:cs typeface="Verdana"/>
              </a:rPr>
              <a:t> </a:t>
            </a:r>
            <a:r>
              <a:rPr sz="1800" spc="-95" dirty="0">
                <a:latin typeface="Verdana"/>
                <a:cs typeface="Verdana"/>
              </a:rPr>
              <a:t>2nd,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2023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37357" y="511037"/>
            <a:ext cx="1219200" cy="82994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400" b="1" spc="-130" dirty="0">
                <a:solidFill>
                  <a:srgbClr val="58585A"/>
                </a:solidFill>
                <a:latin typeface="Calibri"/>
                <a:cs typeface="Calibri"/>
              </a:rPr>
              <a:t>DIES</a:t>
            </a:r>
            <a:r>
              <a:rPr sz="1400" b="1" spc="90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400" b="1" spc="-170" dirty="0">
                <a:solidFill>
                  <a:srgbClr val="58585A"/>
                </a:solidFill>
                <a:latin typeface="Calibri"/>
                <a:cs typeface="Calibri"/>
              </a:rPr>
              <a:t>NATALIS</a:t>
            </a:r>
            <a:r>
              <a:rPr sz="1400" b="1" spc="70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400" b="1" spc="-120" dirty="0">
                <a:solidFill>
                  <a:srgbClr val="58585A"/>
                </a:solidFill>
                <a:latin typeface="Calibri"/>
                <a:cs typeface="Calibri"/>
              </a:rPr>
              <a:t>KE-</a:t>
            </a:r>
            <a:r>
              <a:rPr sz="1400" b="1" spc="-65" dirty="0">
                <a:solidFill>
                  <a:srgbClr val="58585A"/>
                </a:solidFill>
                <a:latin typeface="Calibri"/>
                <a:cs typeface="Calibri"/>
              </a:rPr>
              <a:t>59</a:t>
            </a:r>
            <a:endParaRPr sz="1400">
              <a:latin typeface="Calibri"/>
              <a:cs typeface="Calibri"/>
            </a:endParaRPr>
          </a:p>
          <a:p>
            <a:pPr marL="12700" marR="26670" indent="4445">
              <a:lnSpc>
                <a:spcPts val="1240"/>
              </a:lnSpc>
              <a:spcBef>
                <a:spcPts val="290"/>
              </a:spcBef>
            </a:pPr>
            <a:r>
              <a:rPr sz="1100" spc="-105" dirty="0">
                <a:solidFill>
                  <a:srgbClr val="58585A"/>
                </a:solidFill>
                <a:latin typeface="Calibri"/>
                <a:cs typeface="Calibri"/>
              </a:rPr>
              <a:t>Universitas</a:t>
            </a:r>
            <a:r>
              <a:rPr sz="1100" spc="10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58585A"/>
                </a:solidFill>
                <a:latin typeface="Calibri"/>
                <a:cs typeface="Calibri"/>
              </a:rPr>
              <a:t>Negeri</a:t>
            </a:r>
            <a:r>
              <a:rPr sz="1100" spc="-45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spc="-75" dirty="0">
                <a:solidFill>
                  <a:srgbClr val="58585A"/>
                </a:solidFill>
                <a:latin typeface="Calibri"/>
                <a:cs typeface="Calibri"/>
              </a:rPr>
              <a:t>Jakarta</a:t>
            </a:r>
            <a:r>
              <a:rPr sz="1100" spc="500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spc="-210" dirty="0">
                <a:solidFill>
                  <a:srgbClr val="58585A"/>
                </a:solidFill>
                <a:latin typeface="Calibri"/>
                <a:cs typeface="Calibri"/>
              </a:rPr>
              <a:t>1964</a:t>
            </a:r>
            <a:r>
              <a:rPr sz="1100" spc="-35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A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58585A"/>
                </a:solidFill>
                <a:latin typeface="Calibri"/>
                <a:cs typeface="Calibri"/>
              </a:rPr>
              <a:t>2023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800" spc="-90" dirty="0">
                <a:solidFill>
                  <a:srgbClr val="5D5C5D"/>
                </a:solidFill>
                <a:latin typeface="Tahoma"/>
                <a:cs typeface="Tahoma"/>
              </a:rPr>
              <a:t>Menuju</a:t>
            </a:r>
            <a:r>
              <a:rPr sz="800" dirty="0">
                <a:solidFill>
                  <a:srgbClr val="5D5C5D"/>
                </a:solidFill>
                <a:latin typeface="Tahoma"/>
                <a:cs typeface="Tahoma"/>
              </a:rPr>
              <a:t> </a:t>
            </a:r>
            <a:r>
              <a:rPr sz="800" spc="-50" dirty="0">
                <a:solidFill>
                  <a:srgbClr val="5D5C5D"/>
                </a:solidFill>
                <a:latin typeface="Tahoma"/>
                <a:cs typeface="Tahoma"/>
              </a:rPr>
              <a:t>universitas</a:t>
            </a:r>
            <a:r>
              <a:rPr sz="800" spc="-15" dirty="0">
                <a:solidFill>
                  <a:srgbClr val="5D5C5D"/>
                </a:solidFill>
                <a:latin typeface="Tahoma"/>
                <a:cs typeface="Tahoma"/>
              </a:rPr>
              <a:t> </a:t>
            </a:r>
            <a:r>
              <a:rPr sz="800" spc="-60" dirty="0">
                <a:solidFill>
                  <a:srgbClr val="5D5C5D"/>
                </a:solidFill>
                <a:latin typeface="Tahoma"/>
                <a:cs typeface="Tahoma"/>
              </a:rPr>
              <a:t>kelas</a:t>
            </a:r>
            <a:r>
              <a:rPr sz="800" spc="-55" dirty="0">
                <a:solidFill>
                  <a:srgbClr val="5D5C5D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5D5C5D"/>
                </a:solidFill>
                <a:latin typeface="Tahoma"/>
                <a:cs typeface="Tahoma"/>
              </a:rPr>
              <a:t>dunia</a:t>
            </a:r>
            <a:endParaRPr sz="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20644" y="701623"/>
            <a:ext cx="12065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204" dirty="0">
                <a:solidFill>
                  <a:srgbClr val="53874B"/>
                </a:solidFill>
                <a:latin typeface="Times New Roman"/>
                <a:cs typeface="Times New Roman"/>
              </a:rPr>
              <a:t>t</a:t>
            </a:r>
            <a:r>
              <a:rPr sz="2800" b="1" spc="204" dirty="0">
                <a:solidFill>
                  <a:srgbClr val="904763"/>
                </a:solidFill>
                <a:latin typeface="Times New Roman"/>
                <a:cs typeface="Times New Roman"/>
              </a:rPr>
              <a:t>et</a:t>
            </a:r>
            <a:r>
              <a:rPr sz="2800" b="1" spc="204" dirty="0">
                <a:solidFill>
                  <a:srgbClr val="0B0B0B"/>
                </a:solidFill>
                <a:latin typeface="Times New Roman"/>
                <a:cs typeface="Times New Roman"/>
              </a:rPr>
              <a:t>�iv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637730" y="1029048"/>
            <a:ext cx="167449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45745" algn="l"/>
                <a:tab pos="484505" algn="l"/>
                <a:tab pos="723265" algn="l"/>
                <a:tab pos="924560" algn="l"/>
                <a:tab pos="1158240" algn="l"/>
                <a:tab pos="1391920" algn="l"/>
                <a:tab pos="1618615" algn="l"/>
              </a:tabLst>
            </a:pP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F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B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S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.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2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0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2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672808" y="1140144"/>
            <a:ext cx="153352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i="1" spc="110" dirty="0">
                <a:solidFill>
                  <a:srgbClr val="111111"/>
                </a:solidFill>
                <a:latin typeface="Century Gothic"/>
                <a:cs typeface="Century Gothic"/>
              </a:rPr>
              <a:t>Ad,</a:t>
            </a:r>
            <a:r>
              <a:rPr sz="800" i="1" spc="395" dirty="0">
                <a:solidFill>
                  <a:srgbClr val="111111"/>
                </a:solidFill>
                <a:latin typeface="Century Gothic"/>
                <a:cs typeface="Century Gothic"/>
              </a:rPr>
              <a:t> </a:t>
            </a:r>
            <a:r>
              <a:rPr sz="750" b="1" spc="20" dirty="0">
                <a:solidFill>
                  <a:srgbClr val="111111"/>
                </a:solidFill>
                <a:latin typeface="Calibri"/>
                <a:cs typeface="Calibri"/>
              </a:rPr>
              <a:t>ftlv1c"1tio�</a:t>
            </a:r>
            <a:r>
              <a:rPr sz="750" b="1" spc="21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750" b="1" spc="20" dirty="0">
                <a:solidFill>
                  <a:srgbClr val="111111"/>
                </a:solidFill>
                <a:latin typeface="Calibri"/>
                <a:cs typeface="Calibri"/>
              </a:rPr>
              <a:t>"1�tl</a:t>
            </a:r>
            <a:r>
              <a:rPr sz="750" b="1" spc="40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750" b="1" spc="-135" dirty="0">
                <a:solidFill>
                  <a:srgbClr val="111111"/>
                </a:solidFill>
                <a:latin typeface="Calibri"/>
                <a:cs typeface="Calibri"/>
              </a:rPr>
              <a:t>C,v1(tv1v�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93969" y="1380493"/>
            <a:ext cx="6044565" cy="4089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500" i="1" spc="-110" dirty="0">
                <a:solidFill>
                  <a:srgbClr val="48494A"/>
                </a:solidFill>
                <a:latin typeface="Calibri"/>
                <a:cs typeface="Calibri"/>
              </a:rPr>
              <a:t>h</a:t>
            </a:r>
            <a:r>
              <a:rPr sz="2500" i="1" spc="-270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i="1" spc="140" dirty="0">
                <a:solidFill>
                  <a:srgbClr val="48494A"/>
                </a:solidFill>
                <a:latin typeface="Calibri"/>
                <a:cs typeface="Calibri"/>
              </a:rPr>
              <a:t>ttps://icaI</a:t>
            </a:r>
            <a:r>
              <a:rPr sz="2500" i="1" spc="-310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i="1" spc="190" dirty="0">
                <a:solidFill>
                  <a:srgbClr val="48494A"/>
                </a:solidFill>
                <a:latin typeface="Calibri"/>
                <a:cs typeface="Calibri"/>
              </a:rPr>
              <a:t>led-</a:t>
            </a:r>
            <a:r>
              <a:rPr sz="2500" i="1" spc="185" dirty="0">
                <a:solidFill>
                  <a:srgbClr val="48494A"/>
                </a:solidFill>
                <a:latin typeface="Calibri"/>
                <a:cs typeface="Calibri"/>
              </a:rPr>
              <a:t>fbs-</a:t>
            </a:r>
            <a:r>
              <a:rPr sz="2500" i="1" spc="254" dirty="0">
                <a:solidFill>
                  <a:srgbClr val="48494A"/>
                </a:solidFill>
                <a:latin typeface="Calibri"/>
                <a:cs typeface="Calibri"/>
              </a:rPr>
              <a:t>u</a:t>
            </a:r>
            <a:r>
              <a:rPr sz="2500" i="1" spc="-225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48494A"/>
                </a:solidFill>
                <a:latin typeface="Calibri"/>
                <a:cs typeface="Calibri"/>
              </a:rPr>
              <a:t>nj.</a:t>
            </a:r>
            <a:r>
              <a:rPr sz="2500" i="1" spc="-250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i="1" spc="200" dirty="0">
                <a:solidFill>
                  <a:srgbClr val="48494A"/>
                </a:solidFill>
                <a:latin typeface="Calibri"/>
                <a:cs typeface="Calibri"/>
              </a:rPr>
              <a:t>akademisi.</a:t>
            </a:r>
            <a:r>
              <a:rPr sz="2500" i="1" spc="-145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48494A"/>
                </a:solidFill>
                <a:latin typeface="Times New Roman"/>
                <a:cs typeface="Times New Roman"/>
              </a:rPr>
              <a:t>co.</a:t>
            </a:r>
            <a:r>
              <a:rPr sz="2500" spc="-285" dirty="0">
                <a:solidFill>
                  <a:srgbClr val="48494A"/>
                </a:solidFill>
                <a:latin typeface="Times New Roman"/>
                <a:cs typeface="Times New Roman"/>
              </a:rPr>
              <a:t> </a:t>
            </a:r>
            <a:r>
              <a:rPr sz="2500" i="1" spc="170" dirty="0">
                <a:solidFill>
                  <a:srgbClr val="48494A"/>
                </a:solidFill>
                <a:latin typeface="Calibri"/>
                <a:cs typeface="Calibri"/>
              </a:rPr>
              <a:t>id/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705933" y="155669"/>
            <a:ext cx="83502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dirty="0">
                <a:latin typeface="Arial"/>
                <a:cs typeface="Arial"/>
              </a:rPr>
              <a:t>Supported</a:t>
            </a:r>
            <a:r>
              <a:rPr sz="950" spc="245" dirty="0">
                <a:latin typeface="Arial"/>
                <a:cs typeface="Arial"/>
              </a:rPr>
              <a:t> </a:t>
            </a:r>
            <a:r>
              <a:rPr sz="950" b="1" spc="-25" dirty="0">
                <a:latin typeface="Arial"/>
                <a:cs typeface="Arial"/>
              </a:rPr>
              <a:t>by:</a:t>
            </a:r>
            <a:endParaRPr sz="9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279259" y="525291"/>
            <a:ext cx="84010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-10" dirty="0">
                <a:solidFill>
                  <a:srgbClr val="900505"/>
                </a:solidFill>
                <a:latin typeface="Cambria"/>
                <a:cs typeface="Cambria"/>
              </a:rPr>
              <a:t>KLJNTKJURNAL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500299" y="668324"/>
            <a:ext cx="611505" cy="100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10" dirty="0">
                <a:solidFill>
                  <a:srgbClr val="252525"/>
                </a:solidFill>
                <a:latin typeface="Cambria"/>
                <a:cs typeface="Cambria"/>
              </a:rPr>
              <a:t>Reputable </a:t>
            </a:r>
            <a:r>
              <a:rPr sz="500" spc="-25" dirty="0">
                <a:solidFill>
                  <a:srgbClr val="252525"/>
                </a:solidFill>
                <a:latin typeface="Cambria"/>
                <a:cs typeface="Cambria"/>
              </a:rPr>
              <a:t>Publicatio11</a:t>
            </a:r>
            <a:endParaRPr sz="5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289028" y="813032"/>
            <a:ext cx="762000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55" dirty="0">
                <a:solidFill>
                  <a:srgbClr val="DFA475"/>
                </a:solidFill>
                <a:latin typeface="Microsoft Sans Serif"/>
                <a:cs typeface="Microsoft Sans Serif"/>
              </a:rPr>
              <a:t>\NEB</a:t>
            </a:r>
            <a:r>
              <a:rPr sz="750" spc="110" dirty="0">
                <a:solidFill>
                  <a:srgbClr val="DFA475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DFA475"/>
                </a:solidFill>
                <a:latin typeface="Microsoft Sans Serif"/>
                <a:cs typeface="Microsoft Sans Serif"/>
              </a:rPr>
              <a:t>Or</a:t>
            </a:r>
            <a:r>
              <a:rPr sz="750" spc="110" dirty="0">
                <a:solidFill>
                  <a:srgbClr val="DFA475"/>
                </a:solidFill>
                <a:latin typeface="Microsoft Sans Serif"/>
                <a:cs typeface="Microsoft Sans Serif"/>
              </a:rPr>
              <a:t> </a:t>
            </a:r>
            <a:r>
              <a:rPr sz="750" spc="-114" dirty="0">
                <a:solidFill>
                  <a:srgbClr val="DFA475"/>
                </a:solidFill>
                <a:latin typeface="Microsoft Sans Serif"/>
                <a:cs typeface="Microsoft Sans Serif"/>
              </a:rPr>
              <a:t>SC</a:t>
            </a:r>
            <a:r>
              <a:rPr sz="750" spc="-114" dirty="0">
                <a:solidFill>
                  <a:srgbClr val="DBAE96"/>
                </a:solidFill>
                <a:latin typeface="Microsoft Sans Serif"/>
                <a:cs typeface="Microsoft Sans Serif"/>
              </a:rPr>
              <a:t>I</a:t>
            </a:r>
            <a:r>
              <a:rPr sz="750" spc="-114" dirty="0">
                <a:solidFill>
                  <a:srgbClr val="D08E53"/>
                </a:solidFill>
                <a:latin typeface="Microsoft Sans Serif"/>
                <a:cs typeface="Microsoft Sans Serif"/>
              </a:rPr>
              <a:t>Er-</a:t>
            </a:r>
            <a:r>
              <a:rPr sz="750" spc="-120" dirty="0">
                <a:solidFill>
                  <a:srgbClr val="D08E53"/>
                </a:solidFill>
                <a:latin typeface="Microsoft Sans Serif"/>
                <a:cs typeface="Microsoft Sans Serif"/>
              </a:rPr>
              <a:t>-</a:t>
            </a:r>
            <a:r>
              <a:rPr sz="750" spc="-80" dirty="0">
                <a:solidFill>
                  <a:srgbClr val="D08E53"/>
                </a:solidFill>
                <a:latin typeface="Microsoft Sans Serif"/>
                <a:cs typeface="Microsoft Sans Serif"/>
              </a:rPr>
              <a:t>..</a:t>
            </a:r>
            <a:r>
              <a:rPr sz="750" spc="-80" dirty="0">
                <a:solidFill>
                  <a:srgbClr val="DFA475"/>
                </a:solidFill>
                <a:latin typeface="Microsoft Sans Serif"/>
                <a:cs typeface="Microsoft Sans Serif"/>
              </a:rPr>
              <a:t>CE</a:t>
            </a:r>
            <a:endParaRPr sz="75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208974" y="731885"/>
            <a:ext cx="108648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dirty="0">
                <a:solidFill>
                  <a:srgbClr val="0073B8"/>
                </a:solidFill>
                <a:latin typeface="Arial"/>
                <a:cs typeface="Arial"/>
              </a:rPr>
              <a:t>GENERASI</a:t>
            </a:r>
            <a:r>
              <a:rPr sz="800" b="1" spc="195" dirty="0">
                <a:solidFill>
                  <a:srgbClr val="0073B8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0073B8"/>
                </a:solidFill>
                <a:latin typeface="Arial"/>
                <a:cs typeface="Arial"/>
              </a:rPr>
              <a:t>PENELITI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827280" y="849681"/>
            <a:ext cx="462915" cy="88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" b="1" spc="-10" dirty="0">
                <a:solidFill>
                  <a:srgbClr val="0F5386"/>
                </a:solidFill>
                <a:latin typeface="Arial"/>
                <a:cs typeface="Arial"/>
              </a:rPr>
              <a:t>generoslpenellti.ld</a:t>
            </a:r>
            <a:endParaRPr sz="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715886" y="974070"/>
            <a:ext cx="2073910" cy="51308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950" dirty="0">
                <a:latin typeface="Arial"/>
                <a:cs typeface="Arial"/>
              </a:rPr>
              <a:t>Powered</a:t>
            </a:r>
            <a:r>
              <a:rPr sz="950" spc="105" dirty="0">
                <a:latin typeface="Arial"/>
                <a:cs typeface="Arial"/>
              </a:rPr>
              <a:t> </a:t>
            </a:r>
            <a:r>
              <a:rPr sz="950" b="1" spc="-25" dirty="0">
                <a:latin typeface="Arial"/>
                <a:cs typeface="Arial"/>
              </a:rPr>
              <a:t>by:</a:t>
            </a:r>
            <a:endParaRPr sz="950">
              <a:latin typeface="Arial"/>
              <a:cs typeface="Arial"/>
            </a:endParaRPr>
          </a:p>
          <a:p>
            <a:pPr marL="42545">
              <a:lnSpc>
                <a:spcPct val="100000"/>
              </a:lnSpc>
              <a:spcBef>
                <a:spcPts val="580"/>
              </a:spcBef>
            </a:pPr>
            <a:r>
              <a:rPr sz="1400" b="1" spc="-50" dirty="0">
                <a:solidFill>
                  <a:srgbClr val="3EBDB3"/>
                </a:solidFill>
                <a:latin typeface="Calibri"/>
                <a:cs typeface="Calibri"/>
              </a:rPr>
              <a:t>CONFERENCE</a:t>
            </a:r>
            <a:r>
              <a:rPr sz="1400" b="1" spc="-10" dirty="0">
                <a:solidFill>
                  <a:srgbClr val="3EBDB3"/>
                </a:solidFill>
                <a:latin typeface="Calibri"/>
                <a:cs typeface="Calibri"/>
              </a:rPr>
              <a:t> </a:t>
            </a:r>
            <a:r>
              <a:rPr sz="1400" b="1" spc="-90" dirty="0">
                <a:solidFill>
                  <a:srgbClr val="E2E8E9"/>
                </a:solidFill>
                <a:latin typeface="Calibri"/>
                <a:cs typeface="Calibri"/>
              </a:rPr>
              <a:t>SYSTEM</a:t>
            </a:r>
            <a:r>
              <a:rPr sz="1400" b="1" spc="75" dirty="0">
                <a:solidFill>
                  <a:srgbClr val="E2E8E9"/>
                </a:solidFill>
                <a:latin typeface="Calibri"/>
                <a:cs typeface="Calibri"/>
              </a:rPr>
              <a:t> </a:t>
            </a:r>
            <a:r>
              <a:rPr sz="700" spc="120" dirty="0">
                <a:solidFill>
                  <a:srgbClr val="3AAF9E"/>
                </a:solidFill>
                <a:latin typeface="Times New Roman"/>
                <a:cs typeface="Times New Roman"/>
              </a:rPr>
              <a:t>J,</a:t>
            </a:r>
            <a:r>
              <a:rPr sz="700" spc="5" dirty="0">
                <a:solidFill>
                  <a:srgbClr val="3AAF9E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3AAF9E"/>
                </a:solidFill>
                <a:latin typeface="Times New Roman"/>
                <a:cs typeface="Times New Roman"/>
              </a:rPr>
              <a:t>,\,,\LH1</a:t>
            </a:r>
            <a:r>
              <a:rPr sz="700" spc="50" dirty="0">
                <a:solidFill>
                  <a:srgbClr val="3AAF9E"/>
                </a:solidFill>
                <a:latin typeface="Times New Roman"/>
                <a:cs typeface="Times New Roman"/>
              </a:rPr>
              <a:t> </a:t>
            </a:r>
            <a:r>
              <a:rPr sz="700" spc="-50" dirty="0">
                <a:solidFill>
                  <a:srgbClr val="3EBDB3"/>
                </a:solidFill>
                <a:latin typeface="Times New Roman"/>
                <a:cs typeface="Times New Roman"/>
              </a:rPr>
              <a:t>c,</a:t>
            </a:r>
            <a:r>
              <a:rPr sz="700" spc="-50" dirty="0">
                <a:solidFill>
                  <a:srgbClr val="21434A"/>
                </a:solidFill>
                <a:latin typeface="Times New Roman"/>
                <a:cs typeface="Times New Roman"/>
              </a:rPr>
              <a:t>I</a:t>
            </a:r>
            <a:endParaRPr sz="700">
              <a:latin typeface="Times New Roman"/>
              <a:cs typeface="Times New Roman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034F969-F048-F37A-854E-BF6B79D86F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267" y="474743"/>
            <a:ext cx="1210052" cy="11959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0F55C53-0C44-ADB6-0F1B-C46A8713CB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66" y="629567"/>
            <a:ext cx="720614" cy="92243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F64C98D-42FD-02FB-4C3F-410F717009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645" y="519654"/>
            <a:ext cx="1130393" cy="110617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E37FA88-8C10-8F99-D607-47DD2779BF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668" y="668324"/>
            <a:ext cx="1536629" cy="81883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2E40FBD-DFEE-0B9A-9B27-F471E811CE0F}"/>
              </a:ext>
            </a:extLst>
          </p:cNvPr>
          <p:cNvSpPr txBox="1"/>
          <p:nvPr/>
        </p:nvSpPr>
        <p:spPr>
          <a:xfrm>
            <a:off x="14246702" y="9411950"/>
            <a:ext cx="49052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5400" b="1" dirty="0">
                <a:solidFill>
                  <a:srgbClr val="7030A0"/>
                </a:solidFill>
              </a:rPr>
              <a:t>METHODS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463BC5-5F42-2EAF-BFAF-D139118F8F33}"/>
              </a:ext>
            </a:extLst>
          </p:cNvPr>
          <p:cNvSpPr txBox="1"/>
          <p:nvPr/>
        </p:nvSpPr>
        <p:spPr>
          <a:xfrm flipH="1">
            <a:off x="450850" y="2181665"/>
            <a:ext cx="12165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4">
                    <a:lumMod val="75000"/>
                  </a:schemeClr>
                </a:solidFill>
              </a:rPr>
              <a:t>Assessments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567564-30FE-4D5C-E5B1-E996E58C7768}"/>
              </a:ext>
            </a:extLst>
          </p:cNvPr>
          <p:cNvSpPr txBox="1"/>
          <p:nvPr/>
        </p:nvSpPr>
        <p:spPr>
          <a:xfrm>
            <a:off x="597550" y="3292475"/>
            <a:ext cx="1676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questionnaire to gather a background knowledge on the matters was delivered to the participants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29F736-0A5F-AD1E-88CD-A746921DEA3F}"/>
              </a:ext>
            </a:extLst>
          </p:cNvPr>
          <p:cNvSpPr txBox="1"/>
          <p:nvPr/>
        </p:nvSpPr>
        <p:spPr>
          <a:xfrm>
            <a:off x="597550" y="4463867"/>
            <a:ext cx="1676970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 and post-questions to test the knowledge were administered before and immediately after each of the education/training session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A20B52-7070-9C7F-8921-80C0A06CBA95}"/>
              </a:ext>
            </a:extLst>
          </p:cNvPr>
          <p:cNvSpPr txBox="1"/>
          <p:nvPr/>
        </p:nvSpPr>
        <p:spPr>
          <a:xfrm>
            <a:off x="622004" y="6464846"/>
            <a:ext cx="179644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analysis was conducted using non-parametric test,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-value ≤ 0.05 was considered as statistically significant</a:t>
            </a:r>
          </a:p>
        </p:txBody>
      </p:sp>
    </p:spTree>
    <p:extLst>
      <p:ext uri="{BB962C8B-B14F-4D97-AF65-F5344CB8AC3E}">
        <p14:creationId xmlns:p14="http://schemas.microsoft.com/office/powerpoint/2010/main" val="3472934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895" y="881513"/>
            <a:ext cx="1663700" cy="490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50" b="1" spc="-35" dirty="0">
                <a:solidFill>
                  <a:srgbClr val="79278F"/>
                </a:solidFill>
                <a:latin typeface="Arial"/>
                <a:cs typeface="Arial"/>
              </a:rPr>
              <a:t>I-</a:t>
            </a:r>
            <a:r>
              <a:rPr sz="3050" b="1" spc="-210" dirty="0">
                <a:solidFill>
                  <a:srgbClr val="79278F"/>
                </a:solidFill>
                <a:latin typeface="Arial"/>
                <a:cs typeface="Arial"/>
              </a:rPr>
              <a:t>CALLED</a:t>
            </a:r>
            <a:endParaRPr sz="30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3248" y="1315427"/>
            <a:ext cx="2473960" cy="42037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407034" marR="395605" indent="3175" algn="ctr">
              <a:lnSpc>
                <a:spcPts val="850"/>
              </a:lnSpc>
              <a:spcBef>
                <a:spcPts val="160"/>
              </a:spcBef>
            </a:pP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International</a:t>
            </a:r>
            <a:r>
              <a:rPr sz="750" spc="4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30" dirty="0">
                <a:solidFill>
                  <a:srgbClr val="79288E"/>
                </a:solidFill>
                <a:latin typeface="Microsoft Sans Serif"/>
                <a:cs typeface="Microsoft Sans Serif"/>
              </a:rPr>
              <a:t>Conference</a:t>
            </a:r>
            <a:r>
              <a:rPr sz="750" spc="-15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79288E"/>
                </a:solidFill>
                <a:latin typeface="Microsoft Sans Serif"/>
                <a:cs typeface="Microsoft Sans Serif"/>
              </a:rPr>
              <a:t>on</a:t>
            </a:r>
            <a:r>
              <a:rPr sz="750" spc="1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Culture,</a:t>
            </a:r>
            <a:r>
              <a:rPr sz="750" spc="50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Arts,</a:t>
            </a:r>
            <a:r>
              <a:rPr sz="750" spc="-5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30" dirty="0">
                <a:solidFill>
                  <a:srgbClr val="79288E"/>
                </a:solidFill>
                <a:latin typeface="Microsoft Sans Serif"/>
                <a:cs typeface="Microsoft Sans Serif"/>
              </a:rPr>
              <a:t>Language,</a:t>
            </a:r>
            <a:r>
              <a:rPr sz="750" spc="4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20" dirty="0">
                <a:solidFill>
                  <a:srgbClr val="79288E"/>
                </a:solidFill>
                <a:latin typeface="Microsoft Sans Serif"/>
                <a:cs typeface="Microsoft Sans Serif"/>
              </a:rPr>
              <a:t>Literature</a:t>
            </a:r>
            <a:r>
              <a:rPr sz="750" spc="-30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and</a:t>
            </a:r>
            <a:r>
              <a:rPr sz="750" spc="5" dirty="0">
                <a:solidFill>
                  <a:srgbClr val="79288E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79288E"/>
                </a:solidFill>
                <a:latin typeface="Microsoft Sans Serif"/>
                <a:cs typeface="Microsoft Sans Serif"/>
              </a:rPr>
              <a:t>Education</a:t>
            </a:r>
            <a:endParaRPr sz="75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750" b="1" spc="-40" dirty="0">
                <a:solidFill>
                  <a:srgbClr val="7B2890"/>
                </a:solidFill>
                <a:latin typeface="Arial"/>
                <a:cs typeface="Arial"/>
              </a:rPr>
              <a:t>Faculty</a:t>
            </a:r>
            <a:r>
              <a:rPr sz="750" b="1" spc="-10" dirty="0">
                <a:solidFill>
                  <a:srgbClr val="7B2890"/>
                </a:solidFill>
                <a:latin typeface="Arial"/>
                <a:cs typeface="Arial"/>
              </a:rPr>
              <a:t> of </a:t>
            </a:r>
            <a:r>
              <a:rPr sz="750" b="1" spc="-45" dirty="0">
                <a:solidFill>
                  <a:srgbClr val="7B2890"/>
                </a:solidFill>
                <a:latin typeface="Arial"/>
                <a:cs typeface="Arial"/>
              </a:rPr>
              <a:t>Languages</a:t>
            </a:r>
            <a:r>
              <a:rPr sz="750" b="1" spc="-10" dirty="0">
                <a:solidFill>
                  <a:srgbClr val="7B2890"/>
                </a:solidFill>
                <a:latin typeface="Arial"/>
                <a:cs typeface="Arial"/>
              </a:rPr>
              <a:t> </a:t>
            </a:r>
            <a:r>
              <a:rPr sz="750" b="1" spc="-50" dirty="0">
                <a:solidFill>
                  <a:srgbClr val="7B2890"/>
                </a:solidFill>
                <a:latin typeface="Arial"/>
                <a:cs typeface="Arial"/>
              </a:rPr>
              <a:t>and</a:t>
            </a:r>
            <a:r>
              <a:rPr sz="750" b="1" spc="-10" dirty="0">
                <a:solidFill>
                  <a:srgbClr val="7B2890"/>
                </a:solidFill>
                <a:latin typeface="Arial"/>
                <a:cs typeface="Arial"/>
              </a:rPr>
              <a:t> </a:t>
            </a:r>
            <a:r>
              <a:rPr sz="750" b="1" spc="-20" dirty="0">
                <a:solidFill>
                  <a:srgbClr val="7B2890"/>
                </a:solidFill>
                <a:latin typeface="Arial"/>
                <a:cs typeface="Arial"/>
              </a:rPr>
              <a:t>Arts,</a:t>
            </a:r>
            <a:r>
              <a:rPr sz="750" b="1" spc="15" dirty="0">
                <a:solidFill>
                  <a:srgbClr val="7B2890"/>
                </a:solidFill>
                <a:latin typeface="Arial"/>
                <a:cs typeface="Arial"/>
              </a:rPr>
              <a:t> </a:t>
            </a:r>
            <a:r>
              <a:rPr sz="750" b="1" spc="-30" dirty="0">
                <a:solidFill>
                  <a:srgbClr val="7B2890"/>
                </a:solidFill>
                <a:latin typeface="Arial"/>
                <a:cs typeface="Arial"/>
              </a:rPr>
              <a:t>Universitas</a:t>
            </a:r>
            <a:r>
              <a:rPr sz="750" b="1" spc="5" dirty="0">
                <a:solidFill>
                  <a:srgbClr val="7B2890"/>
                </a:solidFill>
                <a:latin typeface="Arial"/>
                <a:cs typeface="Arial"/>
              </a:rPr>
              <a:t> </a:t>
            </a:r>
            <a:r>
              <a:rPr sz="750" b="1" spc="-35" dirty="0">
                <a:solidFill>
                  <a:srgbClr val="7B2890"/>
                </a:solidFill>
                <a:latin typeface="Arial"/>
                <a:cs typeface="Arial"/>
              </a:rPr>
              <a:t>Negeri </a:t>
            </a:r>
            <a:r>
              <a:rPr sz="750" b="1" spc="-10" dirty="0">
                <a:solidFill>
                  <a:srgbClr val="7B2890"/>
                </a:solidFill>
                <a:latin typeface="Arial"/>
                <a:cs typeface="Arial"/>
              </a:rPr>
              <a:t>Jakarta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64732" y="205722"/>
            <a:ext cx="444500" cy="1106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100" b="1" spc="55" dirty="0">
                <a:solidFill>
                  <a:srgbClr val="FBFBFB"/>
                </a:solidFill>
                <a:latin typeface="Arial Narrow"/>
                <a:cs typeface="Arial Narrow"/>
              </a:rPr>
              <a:t>a</a:t>
            </a:r>
            <a:endParaRPr sz="71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57928" y="1197210"/>
            <a:ext cx="66040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-80" dirty="0">
                <a:solidFill>
                  <a:srgbClr val="20BBD4"/>
                </a:solidFill>
                <a:latin typeface="Calibri"/>
                <a:cs typeface="Calibri"/>
              </a:rPr>
              <a:t>AKADEMISI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268177" y="1217979"/>
            <a:ext cx="2606675" cy="905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750" spc="-465" dirty="0">
                <a:solidFill>
                  <a:srgbClr val="008BFB"/>
                </a:solidFill>
                <a:latin typeface="Times New Roman"/>
                <a:cs typeface="Times New Roman"/>
              </a:rPr>
              <a:t>Cl</a:t>
            </a:r>
            <a:r>
              <a:rPr sz="5750" spc="-540" dirty="0">
                <a:solidFill>
                  <a:srgbClr val="008BFB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Verdana"/>
                <a:cs typeface="Verdana"/>
              </a:rPr>
              <a:t>Virtual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via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ZOOM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916460" y="1379760"/>
            <a:ext cx="2818130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35" dirty="0">
                <a:latin typeface="Verdana"/>
                <a:cs typeface="Verdana"/>
              </a:rPr>
              <a:t>November</a:t>
            </a:r>
            <a:r>
              <a:rPr sz="1800" spc="-170" dirty="0">
                <a:latin typeface="Verdana"/>
                <a:cs typeface="Verdana"/>
              </a:rPr>
              <a:t> </a:t>
            </a:r>
            <a:r>
              <a:rPr sz="1800" spc="-204" dirty="0">
                <a:latin typeface="Verdana"/>
                <a:cs typeface="Verdana"/>
              </a:rPr>
              <a:t>1st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-</a:t>
            </a:r>
            <a:r>
              <a:rPr sz="1800" spc="-190" dirty="0">
                <a:latin typeface="Verdana"/>
                <a:cs typeface="Verdana"/>
              </a:rPr>
              <a:t> </a:t>
            </a:r>
            <a:r>
              <a:rPr sz="1800" spc="-95" dirty="0">
                <a:latin typeface="Verdana"/>
                <a:cs typeface="Verdana"/>
              </a:rPr>
              <a:t>2nd,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2023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37357" y="511037"/>
            <a:ext cx="1219200" cy="82994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400" b="1" spc="-130" dirty="0">
                <a:solidFill>
                  <a:srgbClr val="58585A"/>
                </a:solidFill>
                <a:latin typeface="Calibri"/>
                <a:cs typeface="Calibri"/>
              </a:rPr>
              <a:t>DIES</a:t>
            </a:r>
            <a:r>
              <a:rPr sz="1400" b="1" spc="90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400" b="1" spc="-170" dirty="0">
                <a:solidFill>
                  <a:srgbClr val="58585A"/>
                </a:solidFill>
                <a:latin typeface="Calibri"/>
                <a:cs typeface="Calibri"/>
              </a:rPr>
              <a:t>NATALIS</a:t>
            </a:r>
            <a:r>
              <a:rPr sz="1400" b="1" spc="70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400" b="1" spc="-120" dirty="0">
                <a:solidFill>
                  <a:srgbClr val="58585A"/>
                </a:solidFill>
                <a:latin typeface="Calibri"/>
                <a:cs typeface="Calibri"/>
              </a:rPr>
              <a:t>KE-</a:t>
            </a:r>
            <a:r>
              <a:rPr sz="1400" b="1" spc="-65" dirty="0">
                <a:solidFill>
                  <a:srgbClr val="58585A"/>
                </a:solidFill>
                <a:latin typeface="Calibri"/>
                <a:cs typeface="Calibri"/>
              </a:rPr>
              <a:t>59</a:t>
            </a:r>
            <a:endParaRPr sz="1400">
              <a:latin typeface="Calibri"/>
              <a:cs typeface="Calibri"/>
            </a:endParaRPr>
          </a:p>
          <a:p>
            <a:pPr marL="12700" marR="26670" indent="4445">
              <a:lnSpc>
                <a:spcPts val="1240"/>
              </a:lnSpc>
              <a:spcBef>
                <a:spcPts val="290"/>
              </a:spcBef>
            </a:pPr>
            <a:r>
              <a:rPr sz="1100" spc="-105" dirty="0">
                <a:solidFill>
                  <a:srgbClr val="58585A"/>
                </a:solidFill>
                <a:latin typeface="Calibri"/>
                <a:cs typeface="Calibri"/>
              </a:rPr>
              <a:t>Universitas</a:t>
            </a:r>
            <a:r>
              <a:rPr sz="1100" spc="10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spc="-130" dirty="0">
                <a:solidFill>
                  <a:srgbClr val="58585A"/>
                </a:solidFill>
                <a:latin typeface="Calibri"/>
                <a:cs typeface="Calibri"/>
              </a:rPr>
              <a:t>Negeri</a:t>
            </a:r>
            <a:r>
              <a:rPr sz="1100" spc="-45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spc="-75" dirty="0">
                <a:solidFill>
                  <a:srgbClr val="58585A"/>
                </a:solidFill>
                <a:latin typeface="Calibri"/>
                <a:cs typeface="Calibri"/>
              </a:rPr>
              <a:t>Jakarta</a:t>
            </a:r>
            <a:r>
              <a:rPr sz="1100" spc="500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spc="-210" dirty="0">
                <a:solidFill>
                  <a:srgbClr val="58585A"/>
                </a:solidFill>
                <a:latin typeface="Calibri"/>
                <a:cs typeface="Calibri"/>
              </a:rPr>
              <a:t>1964</a:t>
            </a:r>
            <a:r>
              <a:rPr sz="1100" spc="-35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A"/>
                </a:solidFill>
                <a:latin typeface="Calibri"/>
                <a:cs typeface="Calibri"/>
              </a:rPr>
              <a:t>-</a:t>
            </a:r>
            <a:r>
              <a:rPr sz="1100" spc="-25" dirty="0">
                <a:solidFill>
                  <a:srgbClr val="58585A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58585A"/>
                </a:solidFill>
                <a:latin typeface="Calibri"/>
                <a:cs typeface="Calibri"/>
              </a:rPr>
              <a:t>2023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800" spc="-90" dirty="0">
                <a:solidFill>
                  <a:srgbClr val="5D5C5D"/>
                </a:solidFill>
                <a:latin typeface="Tahoma"/>
                <a:cs typeface="Tahoma"/>
              </a:rPr>
              <a:t>Menuju</a:t>
            </a:r>
            <a:r>
              <a:rPr sz="800" dirty="0">
                <a:solidFill>
                  <a:srgbClr val="5D5C5D"/>
                </a:solidFill>
                <a:latin typeface="Tahoma"/>
                <a:cs typeface="Tahoma"/>
              </a:rPr>
              <a:t> </a:t>
            </a:r>
            <a:r>
              <a:rPr sz="800" spc="-50" dirty="0">
                <a:solidFill>
                  <a:srgbClr val="5D5C5D"/>
                </a:solidFill>
                <a:latin typeface="Tahoma"/>
                <a:cs typeface="Tahoma"/>
              </a:rPr>
              <a:t>universitas</a:t>
            </a:r>
            <a:r>
              <a:rPr sz="800" spc="-15" dirty="0">
                <a:solidFill>
                  <a:srgbClr val="5D5C5D"/>
                </a:solidFill>
                <a:latin typeface="Tahoma"/>
                <a:cs typeface="Tahoma"/>
              </a:rPr>
              <a:t> </a:t>
            </a:r>
            <a:r>
              <a:rPr sz="800" spc="-60" dirty="0">
                <a:solidFill>
                  <a:srgbClr val="5D5C5D"/>
                </a:solidFill>
                <a:latin typeface="Tahoma"/>
                <a:cs typeface="Tahoma"/>
              </a:rPr>
              <a:t>kelas</a:t>
            </a:r>
            <a:r>
              <a:rPr sz="800" spc="-55" dirty="0">
                <a:solidFill>
                  <a:srgbClr val="5D5C5D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5D5C5D"/>
                </a:solidFill>
                <a:latin typeface="Tahoma"/>
                <a:cs typeface="Tahoma"/>
              </a:rPr>
              <a:t>dunia</a:t>
            </a:r>
            <a:endParaRPr sz="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20644" y="701623"/>
            <a:ext cx="12065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204" dirty="0">
                <a:solidFill>
                  <a:srgbClr val="53874B"/>
                </a:solidFill>
                <a:latin typeface="Times New Roman"/>
                <a:cs typeface="Times New Roman"/>
              </a:rPr>
              <a:t>t</a:t>
            </a:r>
            <a:r>
              <a:rPr sz="2800" b="1" spc="204" dirty="0">
                <a:solidFill>
                  <a:srgbClr val="904763"/>
                </a:solidFill>
                <a:latin typeface="Times New Roman"/>
                <a:cs typeface="Times New Roman"/>
              </a:rPr>
              <a:t>et</a:t>
            </a:r>
            <a:r>
              <a:rPr sz="2800" b="1" spc="204" dirty="0">
                <a:solidFill>
                  <a:srgbClr val="0B0B0B"/>
                </a:solidFill>
                <a:latin typeface="Times New Roman"/>
                <a:cs typeface="Times New Roman"/>
              </a:rPr>
              <a:t>�iv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637730" y="1029048"/>
            <a:ext cx="167449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45745" algn="l"/>
                <a:tab pos="484505" algn="l"/>
                <a:tab pos="723265" algn="l"/>
                <a:tab pos="924560" algn="l"/>
                <a:tab pos="1158240" algn="l"/>
                <a:tab pos="1391920" algn="l"/>
                <a:tab pos="1618615" algn="l"/>
              </a:tabLst>
            </a:pP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F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B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S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.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2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0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2</a:t>
            </a:r>
            <a:r>
              <a:rPr sz="800" dirty="0">
                <a:solidFill>
                  <a:srgbClr val="0E0E0E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0E0E0E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672808" y="1140144"/>
            <a:ext cx="153352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i="1" spc="110" dirty="0">
                <a:solidFill>
                  <a:srgbClr val="111111"/>
                </a:solidFill>
                <a:latin typeface="Century Gothic"/>
                <a:cs typeface="Century Gothic"/>
              </a:rPr>
              <a:t>Ad,</a:t>
            </a:r>
            <a:r>
              <a:rPr sz="800" i="1" spc="395" dirty="0">
                <a:solidFill>
                  <a:srgbClr val="111111"/>
                </a:solidFill>
                <a:latin typeface="Century Gothic"/>
                <a:cs typeface="Century Gothic"/>
              </a:rPr>
              <a:t> </a:t>
            </a:r>
            <a:r>
              <a:rPr sz="750" b="1" spc="20" dirty="0">
                <a:solidFill>
                  <a:srgbClr val="111111"/>
                </a:solidFill>
                <a:latin typeface="Calibri"/>
                <a:cs typeface="Calibri"/>
              </a:rPr>
              <a:t>ftlv1c"1tio�</a:t>
            </a:r>
            <a:r>
              <a:rPr sz="750" b="1" spc="21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750" b="1" spc="20" dirty="0">
                <a:solidFill>
                  <a:srgbClr val="111111"/>
                </a:solidFill>
                <a:latin typeface="Calibri"/>
                <a:cs typeface="Calibri"/>
              </a:rPr>
              <a:t>"1�tl</a:t>
            </a:r>
            <a:r>
              <a:rPr sz="750" b="1" spc="40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750" b="1" spc="-135" dirty="0">
                <a:solidFill>
                  <a:srgbClr val="111111"/>
                </a:solidFill>
                <a:latin typeface="Calibri"/>
                <a:cs typeface="Calibri"/>
              </a:rPr>
              <a:t>C,v1(tv1v�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93969" y="1380493"/>
            <a:ext cx="6044565" cy="4089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500" i="1" spc="-110" dirty="0">
                <a:solidFill>
                  <a:srgbClr val="48494A"/>
                </a:solidFill>
                <a:latin typeface="Calibri"/>
                <a:cs typeface="Calibri"/>
              </a:rPr>
              <a:t>h</a:t>
            </a:r>
            <a:r>
              <a:rPr sz="2500" i="1" spc="-270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i="1" spc="140" dirty="0">
                <a:solidFill>
                  <a:srgbClr val="48494A"/>
                </a:solidFill>
                <a:latin typeface="Calibri"/>
                <a:cs typeface="Calibri"/>
              </a:rPr>
              <a:t>ttps://icaI</a:t>
            </a:r>
            <a:r>
              <a:rPr sz="2500" i="1" spc="-310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i="1" spc="190" dirty="0">
                <a:solidFill>
                  <a:srgbClr val="48494A"/>
                </a:solidFill>
                <a:latin typeface="Calibri"/>
                <a:cs typeface="Calibri"/>
              </a:rPr>
              <a:t>led-</a:t>
            </a:r>
            <a:r>
              <a:rPr sz="2500" i="1" spc="185" dirty="0">
                <a:solidFill>
                  <a:srgbClr val="48494A"/>
                </a:solidFill>
                <a:latin typeface="Calibri"/>
                <a:cs typeface="Calibri"/>
              </a:rPr>
              <a:t>fbs-</a:t>
            </a:r>
            <a:r>
              <a:rPr sz="2500" i="1" spc="254" dirty="0">
                <a:solidFill>
                  <a:srgbClr val="48494A"/>
                </a:solidFill>
                <a:latin typeface="Calibri"/>
                <a:cs typeface="Calibri"/>
              </a:rPr>
              <a:t>u</a:t>
            </a:r>
            <a:r>
              <a:rPr sz="2500" i="1" spc="-225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48494A"/>
                </a:solidFill>
                <a:latin typeface="Calibri"/>
                <a:cs typeface="Calibri"/>
              </a:rPr>
              <a:t>nj.</a:t>
            </a:r>
            <a:r>
              <a:rPr sz="2500" i="1" spc="-250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i="1" spc="200" dirty="0">
                <a:solidFill>
                  <a:srgbClr val="48494A"/>
                </a:solidFill>
                <a:latin typeface="Calibri"/>
                <a:cs typeface="Calibri"/>
              </a:rPr>
              <a:t>akademisi.</a:t>
            </a:r>
            <a:r>
              <a:rPr sz="2500" i="1" spc="-145" dirty="0">
                <a:solidFill>
                  <a:srgbClr val="48494A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48494A"/>
                </a:solidFill>
                <a:latin typeface="Times New Roman"/>
                <a:cs typeface="Times New Roman"/>
              </a:rPr>
              <a:t>co.</a:t>
            </a:r>
            <a:r>
              <a:rPr sz="2500" spc="-285" dirty="0">
                <a:solidFill>
                  <a:srgbClr val="48494A"/>
                </a:solidFill>
                <a:latin typeface="Times New Roman"/>
                <a:cs typeface="Times New Roman"/>
              </a:rPr>
              <a:t> </a:t>
            </a:r>
            <a:r>
              <a:rPr sz="2500" i="1" spc="170" dirty="0">
                <a:solidFill>
                  <a:srgbClr val="48494A"/>
                </a:solidFill>
                <a:latin typeface="Calibri"/>
                <a:cs typeface="Calibri"/>
              </a:rPr>
              <a:t>id/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705933" y="155669"/>
            <a:ext cx="83502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dirty="0">
                <a:latin typeface="Arial"/>
                <a:cs typeface="Arial"/>
              </a:rPr>
              <a:t>Supported</a:t>
            </a:r>
            <a:r>
              <a:rPr sz="950" spc="245" dirty="0">
                <a:latin typeface="Arial"/>
                <a:cs typeface="Arial"/>
              </a:rPr>
              <a:t> </a:t>
            </a:r>
            <a:r>
              <a:rPr sz="950" b="1" spc="-25" dirty="0">
                <a:latin typeface="Arial"/>
                <a:cs typeface="Arial"/>
              </a:rPr>
              <a:t>by:</a:t>
            </a:r>
            <a:endParaRPr sz="9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279259" y="525291"/>
            <a:ext cx="84010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-10" dirty="0">
                <a:solidFill>
                  <a:srgbClr val="900505"/>
                </a:solidFill>
                <a:latin typeface="Cambria"/>
                <a:cs typeface="Cambria"/>
              </a:rPr>
              <a:t>KLJNTKJURNAL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500299" y="668324"/>
            <a:ext cx="611505" cy="100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10" dirty="0">
                <a:solidFill>
                  <a:srgbClr val="252525"/>
                </a:solidFill>
                <a:latin typeface="Cambria"/>
                <a:cs typeface="Cambria"/>
              </a:rPr>
              <a:t>Reputable </a:t>
            </a:r>
            <a:r>
              <a:rPr sz="500" spc="-25" dirty="0">
                <a:solidFill>
                  <a:srgbClr val="252525"/>
                </a:solidFill>
                <a:latin typeface="Cambria"/>
                <a:cs typeface="Cambria"/>
              </a:rPr>
              <a:t>Publicatio11</a:t>
            </a:r>
            <a:endParaRPr sz="5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289028" y="813032"/>
            <a:ext cx="762000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55" dirty="0">
                <a:solidFill>
                  <a:srgbClr val="DFA475"/>
                </a:solidFill>
                <a:latin typeface="Microsoft Sans Serif"/>
                <a:cs typeface="Microsoft Sans Serif"/>
              </a:rPr>
              <a:t>\NEB</a:t>
            </a:r>
            <a:r>
              <a:rPr sz="750" spc="110" dirty="0">
                <a:solidFill>
                  <a:srgbClr val="DFA475"/>
                </a:solidFill>
                <a:latin typeface="Microsoft Sans Serif"/>
                <a:cs typeface="Microsoft Sans Serif"/>
              </a:rPr>
              <a:t> </a:t>
            </a:r>
            <a:r>
              <a:rPr sz="750" dirty="0">
                <a:solidFill>
                  <a:srgbClr val="DFA475"/>
                </a:solidFill>
                <a:latin typeface="Microsoft Sans Serif"/>
                <a:cs typeface="Microsoft Sans Serif"/>
              </a:rPr>
              <a:t>Or</a:t>
            </a:r>
            <a:r>
              <a:rPr sz="750" spc="110" dirty="0">
                <a:solidFill>
                  <a:srgbClr val="DFA475"/>
                </a:solidFill>
                <a:latin typeface="Microsoft Sans Serif"/>
                <a:cs typeface="Microsoft Sans Serif"/>
              </a:rPr>
              <a:t> </a:t>
            </a:r>
            <a:r>
              <a:rPr sz="750" spc="-114" dirty="0">
                <a:solidFill>
                  <a:srgbClr val="DFA475"/>
                </a:solidFill>
                <a:latin typeface="Microsoft Sans Serif"/>
                <a:cs typeface="Microsoft Sans Serif"/>
              </a:rPr>
              <a:t>SC</a:t>
            </a:r>
            <a:r>
              <a:rPr sz="750" spc="-114" dirty="0">
                <a:solidFill>
                  <a:srgbClr val="DBAE96"/>
                </a:solidFill>
                <a:latin typeface="Microsoft Sans Serif"/>
                <a:cs typeface="Microsoft Sans Serif"/>
              </a:rPr>
              <a:t>I</a:t>
            </a:r>
            <a:r>
              <a:rPr sz="750" spc="-114" dirty="0">
                <a:solidFill>
                  <a:srgbClr val="D08E53"/>
                </a:solidFill>
                <a:latin typeface="Microsoft Sans Serif"/>
                <a:cs typeface="Microsoft Sans Serif"/>
              </a:rPr>
              <a:t>Er-</a:t>
            </a:r>
            <a:r>
              <a:rPr sz="750" spc="-120" dirty="0">
                <a:solidFill>
                  <a:srgbClr val="D08E53"/>
                </a:solidFill>
                <a:latin typeface="Microsoft Sans Serif"/>
                <a:cs typeface="Microsoft Sans Serif"/>
              </a:rPr>
              <a:t>-</a:t>
            </a:r>
            <a:r>
              <a:rPr sz="750" spc="-80" dirty="0">
                <a:solidFill>
                  <a:srgbClr val="D08E53"/>
                </a:solidFill>
                <a:latin typeface="Microsoft Sans Serif"/>
                <a:cs typeface="Microsoft Sans Serif"/>
              </a:rPr>
              <a:t>..</a:t>
            </a:r>
            <a:r>
              <a:rPr sz="750" spc="-80" dirty="0">
                <a:solidFill>
                  <a:srgbClr val="DFA475"/>
                </a:solidFill>
                <a:latin typeface="Microsoft Sans Serif"/>
                <a:cs typeface="Microsoft Sans Serif"/>
              </a:rPr>
              <a:t>CE</a:t>
            </a:r>
            <a:endParaRPr sz="75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208974" y="731885"/>
            <a:ext cx="108648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dirty="0">
                <a:solidFill>
                  <a:srgbClr val="0073B8"/>
                </a:solidFill>
                <a:latin typeface="Arial"/>
                <a:cs typeface="Arial"/>
              </a:rPr>
              <a:t>GENERASI</a:t>
            </a:r>
            <a:r>
              <a:rPr sz="800" b="1" spc="195" dirty="0">
                <a:solidFill>
                  <a:srgbClr val="0073B8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0073B8"/>
                </a:solidFill>
                <a:latin typeface="Arial"/>
                <a:cs typeface="Arial"/>
              </a:rPr>
              <a:t>PENELITI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827280" y="849681"/>
            <a:ext cx="462915" cy="88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" b="1" spc="-10" dirty="0">
                <a:solidFill>
                  <a:srgbClr val="0F5386"/>
                </a:solidFill>
                <a:latin typeface="Arial"/>
                <a:cs typeface="Arial"/>
              </a:rPr>
              <a:t>generoslpenellti.ld</a:t>
            </a:r>
            <a:endParaRPr sz="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715886" y="974070"/>
            <a:ext cx="2073910" cy="51308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950" dirty="0">
                <a:latin typeface="Arial"/>
                <a:cs typeface="Arial"/>
              </a:rPr>
              <a:t>Powered</a:t>
            </a:r>
            <a:r>
              <a:rPr sz="950" spc="105" dirty="0">
                <a:latin typeface="Arial"/>
                <a:cs typeface="Arial"/>
              </a:rPr>
              <a:t> </a:t>
            </a:r>
            <a:r>
              <a:rPr sz="950" b="1" spc="-25" dirty="0">
                <a:latin typeface="Arial"/>
                <a:cs typeface="Arial"/>
              </a:rPr>
              <a:t>by:</a:t>
            </a:r>
            <a:endParaRPr sz="950">
              <a:latin typeface="Arial"/>
              <a:cs typeface="Arial"/>
            </a:endParaRPr>
          </a:p>
          <a:p>
            <a:pPr marL="42545">
              <a:lnSpc>
                <a:spcPct val="100000"/>
              </a:lnSpc>
              <a:spcBef>
                <a:spcPts val="580"/>
              </a:spcBef>
            </a:pPr>
            <a:r>
              <a:rPr sz="1400" b="1" spc="-50" dirty="0">
                <a:solidFill>
                  <a:srgbClr val="3EBDB3"/>
                </a:solidFill>
                <a:latin typeface="Calibri"/>
                <a:cs typeface="Calibri"/>
              </a:rPr>
              <a:t>CONFERENCE</a:t>
            </a:r>
            <a:r>
              <a:rPr sz="1400" b="1" spc="-10" dirty="0">
                <a:solidFill>
                  <a:srgbClr val="3EBDB3"/>
                </a:solidFill>
                <a:latin typeface="Calibri"/>
                <a:cs typeface="Calibri"/>
              </a:rPr>
              <a:t> </a:t>
            </a:r>
            <a:r>
              <a:rPr sz="1400" b="1" spc="-90" dirty="0">
                <a:solidFill>
                  <a:srgbClr val="E2E8E9"/>
                </a:solidFill>
                <a:latin typeface="Calibri"/>
                <a:cs typeface="Calibri"/>
              </a:rPr>
              <a:t>SYSTEM</a:t>
            </a:r>
            <a:r>
              <a:rPr sz="1400" b="1" spc="75" dirty="0">
                <a:solidFill>
                  <a:srgbClr val="E2E8E9"/>
                </a:solidFill>
                <a:latin typeface="Calibri"/>
                <a:cs typeface="Calibri"/>
              </a:rPr>
              <a:t> </a:t>
            </a:r>
            <a:r>
              <a:rPr sz="700" spc="120" dirty="0">
                <a:solidFill>
                  <a:srgbClr val="3AAF9E"/>
                </a:solidFill>
                <a:latin typeface="Times New Roman"/>
                <a:cs typeface="Times New Roman"/>
              </a:rPr>
              <a:t>J,</a:t>
            </a:r>
            <a:r>
              <a:rPr sz="700" spc="5" dirty="0">
                <a:solidFill>
                  <a:srgbClr val="3AAF9E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3AAF9E"/>
                </a:solidFill>
                <a:latin typeface="Times New Roman"/>
                <a:cs typeface="Times New Roman"/>
              </a:rPr>
              <a:t>,\,,\LH1</a:t>
            </a:r>
            <a:r>
              <a:rPr sz="700" spc="50" dirty="0">
                <a:solidFill>
                  <a:srgbClr val="3AAF9E"/>
                </a:solidFill>
                <a:latin typeface="Times New Roman"/>
                <a:cs typeface="Times New Roman"/>
              </a:rPr>
              <a:t> </a:t>
            </a:r>
            <a:r>
              <a:rPr sz="700" spc="-50" dirty="0">
                <a:solidFill>
                  <a:srgbClr val="3EBDB3"/>
                </a:solidFill>
                <a:latin typeface="Times New Roman"/>
                <a:cs typeface="Times New Roman"/>
              </a:rPr>
              <a:t>c,</a:t>
            </a:r>
            <a:r>
              <a:rPr sz="700" spc="-50" dirty="0">
                <a:solidFill>
                  <a:srgbClr val="21434A"/>
                </a:solidFill>
                <a:latin typeface="Times New Roman"/>
                <a:cs typeface="Times New Roman"/>
              </a:rPr>
              <a:t>I</a:t>
            </a:r>
            <a:endParaRPr sz="700">
              <a:latin typeface="Times New Roman"/>
              <a:cs typeface="Times New Roman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034F969-F048-F37A-854E-BF6B79D86F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267" y="474743"/>
            <a:ext cx="1210052" cy="11959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0F55C53-0C44-ADB6-0F1B-C46A8713CB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66" y="629567"/>
            <a:ext cx="720614" cy="92243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F64C98D-42FD-02FB-4C3F-410F717009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645" y="519654"/>
            <a:ext cx="1130393" cy="110617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E37FA88-8C10-8F99-D607-47DD2779BF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668" y="668324"/>
            <a:ext cx="1536629" cy="81883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2E40FBD-DFEE-0B9A-9B27-F471E811CE0F}"/>
              </a:ext>
            </a:extLst>
          </p:cNvPr>
          <p:cNvSpPr txBox="1"/>
          <p:nvPr/>
        </p:nvSpPr>
        <p:spPr>
          <a:xfrm>
            <a:off x="14928850" y="10226675"/>
            <a:ext cx="49052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5400" b="1" dirty="0">
                <a:solidFill>
                  <a:srgbClr val="7030A0"/>
                </a:solidFill>
              </a:rPr>
              <a:t>RESULTS</a:t>
            </a:r>
          </a:p>
        </p:txBody>
      </p:sp>
      <p:graphicFrame>
        <p:nvGraphicFramePr>
          <p:cNvPr id="24" name="Content Placeholder 3">
            <a:extLst>
              <a:ext uri="{FF2B5EF4-FFF2-40B4-BE49-F238E27FC236}">
                <a16:creationId xmlns:a16="http://schemas.microsoft.com/office/drawing/2014/main" id="{DC0B84FA-F12E-CBB5-9960-EAA1BBC46A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322482"/>
              </p:ext>
            </p:extLst>
          </p:nvPr>
        </p:nvGraphicFramePr>
        <p:xfrm>
          <a:off x="617151" y="4812037"/>
          <a:ext cx="18384715" cy="4535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0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1429">
                  <a:extLst>
                    <a:ext uri="{9D8B030D-6E8A-4147-A177-3AD203B41FA5}">
                      <a16:colId xmlns:a16="http://schemas.microsoft.com/office/drawing/2014/main" val="3318279428"/>
                    </a:ext>
                  </a:extLst>
                </a:gridCol>
                <a:gridCol w="3165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56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5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Education/training activities</a:t>
                      </a:r>
                      <a:endParaRPr lang="id-ID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Description of the results</a:t>
                      </a:r>
                      <a:endParaRPr lang="id-ID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participants</a:t>
                      </a:r>
                      <a:endParaRPr lang="id-ID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 of participants</a:t>
                      </a:r>
                      <a:endParaRPr lang="id-ID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4321">
                <a:tc>
                  <a:txBody>
                    <a:bodyPr/>
                    <a:lstStyle/>
                    <a:p>
                      <a:r>
                        <a:rPr lang="id-ID" sz="2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HBS</a:t>
                      </a:r>
                      <a:endParaRPr lang="id-ID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Rata-rata dan median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skor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pengetahuan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setelah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pelatihan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lebih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tinggi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dibandingkan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sebelum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pelatihan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perbedaan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signifikan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secara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statistik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(rata-rata 7,05 vs 6,22; median 7 vs 6, 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0.004).</a:t>
                      </a:r>
                      <a:endParaRPr lang="id-ID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– 47 years</a:t>
                      </a:r>
                      <a:endParaRPr lang="id-ID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2500517496"/>
                  </a:ext>
                </a:extLst>
              </a:tr>
              <a:tr h="1414321">
                <a:tc>
                  <a:txBody>
                    <a:bodyPr/>
                    <a:lstStyle/>
                    <a:p>
                      <a:r>
                        <a:rPr lang="en-US" sz="2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DaGuSiBu</a:t>
                      </a:r>
                      <a:endParaRPr lang="id-ID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Rata-rata dan median skor pengetahuan setelah pelatihan lebih tinggi dibandingkan sebelum pelatihan, perbedaan ini signifikan secara statistik (rata-rata 7,87 vs 7,17; median 8 vs 7, </a:t>
                      </a:r>
                      <a:r>
                        <a:rPr lang="en-US" sz="2800" i="1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= 0.009).</a:t>
                      </a:r>
                      <a:endParaRPr lang="id-ID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– 47 years</a:t>
                      </a:r>
                      <a:endParaRPr lang="id-ID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id-ID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89580CDD-5D68-D71A-DE55-15C0887DAFBE}"/>
              </a:ext>
            </a:extLst>
          </p:cNvPr>
          <p:cNvSpPr txBox="1"/>
          <p:nvPr/>
        </p:nvSpPr>
        <p:spPr>
          <a:xfrm>
            <a:off x="570290" y="2088406"/>
            <a:ext cx="170012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education/training activities were conducted in July and August 2023. </a:t>
            </a:r>
            <a:endParaRPr lang="en-US" sz="3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521A9A-527D-264A-3476-DC80A2EDC8EA}"/>
              </a:ext>
            </a:extLst>
          </p:cNvPr>
          <p:cNvSpPr txBox="1"/>
          <p:nvPr/>
        </p:nvSpPr>
        <p:spPr>
          <a:xfrm>
            <a:off x="617151" y="2609683"/>
            <a:ext cx="18869797" cy="1953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Background knowledge/awareness: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proportion of participants who were unaware of the principles of healthy lifestyles (PHBS) and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DaGuSiBu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were as high as 78.3% and  87.0%, respectively. </a:t>
            </a:r>
            <a:endParaRPr lang="en-US" sz="2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82D5FCA-AF02-BEBD-8343-6B52A0392204}"/>
              </a:ext>
            </a:extLst>
          </p:cNvPr>
          <p:cNvSpPr txBox="1"/>
          <p:nvPr/>
        </p:nvSpPr>
        <p:spPr>
          <a:xfrm>
            <a:off x="570290" y="9735339"/>
            <a:ext cx="154363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create a audiovisual product to produce a more consistent and retained knowledge of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DaGuSiBu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can be accessed via the following link: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https://youtu.be/wSHTlqASd1c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2875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2408</Words>
  <Application>Microsoft Office PowerPoint</Application>
  <PresentationFormat>Custom</PresentationFormat>
  <Paragraphs>324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 Narrow</vt:lpstr>
      <vt:lpstr>Arial Rounded MT Bold</vt:lpstr>
      <vt:lpstr>Calibri</vt:lpstr>
      <vt:lpstr>Cambria</vt:lpstr>
      <vt:lpstr>Century Gothic</vt:lpstr>
      <vt:lpstr>Microsoft Sans Serif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sylvi.irawati.2010@gmail.com</cp:lastModifiedBy>
  <cp:revision>5</cp:revision>
  <dcterms:created xsi:type="dcterms:W3CDTF">2023-11-02T02:03:18Z</dcterms:created>
  <dcterms:modified xsi:type="dcterms:W3CDTF">2023-11-02T08:04:59Z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2023-11-02T00:00:00Z</vt:filetime>
  </property>
  <property fmtid="{D5CDD505-2E9C-101B-9397-08002B2CF9AE}" pid="3" name="Creator">
    <vt:lpwstr>Adobe Acrobat 23.6</vt:lpwstr>
  </property>
  <property fmtid="{D5CDD505-2E9C-101B-9397-08002B2CF9AE}" pid="4" name="LastSaved">
    <vt:filetime>2023-11-02T00:00:00Z</vt:filetime>
  </property>
  <property fmtid="{D5CDD505-2E9C-101B-9397-08002B2CF9AE}" pid="5" name="Producer">
    <vt:lpwstr>Adobe Acrobat 23.6 Image Conversion Plug-in</vt:lpwstr>
  </property>
</Properties>
</file>