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3" r:id="rId4"/>
    <p:sldId id="265" r:id="rId5"/>
    <p:sldId id="264" r:id="rId6"/>
    <p:sldId id="258" r:id="rId7"/>
    <p:sldId id="261" r:id="rId8"/>
  </p:sldIdLst>
  <p:sldSz cx="18288000" cy="10287000"/>
  <p:notesSz cx="6858000" cy="9144000"/>
  <p:embeddedFontLst>
    <p:embeddedFont>
      <p:font typeface="Inter Bold" panose="020B0802030000000004" pitchFamily="34" charset="0"/>
      <p:regular r:id="rId9"/>
      <p:bold r:id="rId10"/>
    </p:embeddedFont>
    <p:embeddedFont>
      <p:font typeface="Open Sans" panose="020B0606030504020204" pitchFamily="34" charset="0"/>
      <p:regular r:id="rId11"/>
      <p:bold r:id="rId12"/>
      <p:italic r:id="rId13"/>
      <p:boldItalic r:id="rId14"/>
    </p:embeddedFont>
    <p:embeddedFont>
      <p:font typeface="Open Sans Bold" pitchFamily="2" charset="0"/>
      <p:regular r:id="rId15"/>
      <p:bold r:id="rId16"/>
    </p:embeddedFont>
    <p:embeddedFont>
      <p:font typeface="Open Sans Semi-Bold" pitchFamily="2" charset="0"/>
      <p:regular r:id="rId17"/>
      <p:bold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590" autoAdjust="0"/>
  </p:normalViewPr>
  <p:slideViewPr>
    <p:cSldViewPr>
      <p:cViewPr varScale="1">
        <p:scale>
          <a:sx n="67" d="100"/>
          <a:sy n="67" d="100"/>
        </p:scale>
        <p:origin x="912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1402759" y="6802807"/>
            <a:ext cx="5402508" cy="5402508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74658" y="8563446"/>
            <a:ext cx="16138684" cy="0"/>
          </a:xfrm>
          <a:prstGeom prst="line">
            <a:avLst/>
          </a:prstGeom>
          <a:ln w="38100" cap="flat">
            <a:solidFill>
              <a:srgbClr val="17726D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10189080" y="-1793943"/>
            <a:ext cx="9436519" cy="9436519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EAE4D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074658" y="5789273"/>
            <a:ext cx="447675" cy="447675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2" name="Freeform 12"/>
          <p:cNvSpPr/>
          <p:nvPr/>
        </p:nvSpPr>
        <p:spPr>
          <a:xfrm>
            <a:off x="16275918" y="793769"/>
            <a:ext cx="633545" cy="300142"/>
          </a:xfrm>
          <a:custGeom>
            <a:avLst/>
            <a:gdLst/>
            <a:ahLst/>
            <a:cxnLst/>
            <a:rect l="l" t="t" r="r" b="b"/>
            <a:pathLst>
              <a:path w="633545" h="300142">
                <a:moveTo>
                  <a:pt x="0" y="0"/>
                </a:moveTo>
                <a:lnTo>
                  <a:pt x="633545" y="0"/>
                </a:lnTo>
                <a:lnTo>
                  <a:pt x="633545" y="300141"/>
                </a:lnTo>
                <a:lnTo>
                  <a:pt x="0" y="30014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3" name="TextBox 13"/>
          <p:cNvSpPr txBox="1"/>
          <p:nvPr/>
        </p:nvSpPr>
        <p:spPr>
          <a:xfrm>
            <a:off x="1028700" y="3590767"/>
            <a:ext cx="16740477" cy="1619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6481"/>
              </a:lnSpc>
            </a:pPr>
            <a:r>
              <a:rPr lang="en-US" sz="4629" b="1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 IMPLIKASI KEBIJAKAN "REFUSAL TO LICENSE" TERHADAP INOVASI DAN PERKEMBANGAN TEKNOLOGI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4344595" y="8862553"/>
            <a:ext cx="2868747" cy="36830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3099"/>
              </a:lnSpc>
            </a:pPr>
            <a:r>
              <a:rPr lang="en-US" sz="1999" b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8 Oktober 2024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895222" y="5496221"/>
            <a:ext cx="9095135" cy="9766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r>
              <a:rPr lang="en-US" sz="2799" b="1" spc="207">
                <a:solidFill>
                  <a:srgbClr val="000000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BEBETO ARDYO, S.H., M.H.</a:t>
            </a:r>
          </a:p>
          <a:p>
            <a:pPr marL="0" lvl="0" indent="0" algn="l">
              <a:lnSpc>
                <a:spcPts val="3919"/>
              </a:lnSpc>
            </a:pPr>
            <a:r>
              <a:rPr lang="en-US" sz="2799" b="1" spc="207">
                <a:solidFill>
                  <a:srgbClr val="000000"/>
                </a:solidFill>
                <a:latin typeface="Open Sans Semi-Bold"/>
                <a:ea typeface="Open Sans Semi-Bold"/>
                <a:cs typeface="Open Sans Semi-Bold"/>
                <a:sym typeface="Open Sans Semi-Bold"/>
              </a:rPr>
              <a:t>FAKULTAS HUKUM UNIVERSITAS SURABAYA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DD37E897-850B-2C8E-56E9-6D4A2EBDEC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628" y="793769"/>
            <a:ext cx="3683972" cy="110058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2675082" cy="10287000"/>
            <a:chOff x="0" y="0"/>
            <a:chExt cx="704548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04548" cy="2709333"/>
            </a:xfrm>
            <a:custGeom>
              <a:avLst/>
              <a:gdLst/>
              <a:ahLst/>
              <a:cxnLst/>
              <a:rect l="l" t="t" r="r" b="b"/>
              <a:pathLst>
                <a:path w="704548" h="2709333">
                  <a:moveTo>
                    <a:pt x="0" y="0"/>
                  </a:moveTo>
                  <a:lnTo>
                    <a:pt x="704548" y="0"/>
                  </a:lnTo>
                  <a:lnTo>
                    <a:pt x="70454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70454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 flipV="1">
            <a:off x="3731834" y="2526547"/>
            <a:ext cx="4351856" cy="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6"/>
          <p:cNvGrpSpPr/>
          <p:nvPr/>
        </p:nvGrpSpPr>
        <p:grpSpPr>
          <a:xfrm>
            <a:off x="1028700" y="8881660"/>
            <a:ext cx="715180" cy="715180"/>
            <a:chOff x="0" y="0"/>
            <a:chExt cx="812800" cy="8128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EAE4D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14871011" y="6031106"/>
            <a:ext cx="5402508" cy="5402508"/>
            <a:chOff x="0" y="0"/>
            <a:chExt cx="812800" cy="8128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6255627" y="3959171"/>
            <a:ext cx="1110438" cy="1110438"/>
            <a:chOff x="0" y="0"/>
            <a:chExt cx="812800" cy="8128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3731834" y="1123950"/>
            <a:ext cx="8622374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LATAR BELAKANG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3731834" y="3027874"/>
            <a:ext cx="6158023" cy="5598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767"/>
              </a:lnSpc>
            </a:pPr>
            <a:r>
              <a:rPr lang="en-US" sz="2708" spc="10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Kemajuan teknologi dan inovasi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2857547" y="5288684"/>
            <a:ext cx="7906598" cy="5598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767"/>
              </a:lnSpc>
            </a:pPr>
            <a:r>
              <a:rPr lang="en-US" sz="2708" spc="108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Perlindungan Hak Kekayaan Intelektual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4333616" y="7522884"/>
            <a:ext cx="4954459" cy="15322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297"/>
              </a:lnSpc>
            </a:pP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Refusal to license</a:t>
            </a:r>
          </a:p>
          <a:p>
            <a:pPr marL="0" lvl="0" indent="0" algn="ctr">
              <a:lnSpc>
                <a:spcPts val="6297"/>
              </a:lnSpc>
            </a:pP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“Essential Facilities”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6255627" y="6221946"/>
            <a:ext cx="1110438" cy="1110438"/>
            <a:chOff x="0" y="0"/>
            <a:chExt cx="812800" cy="812800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812800"/>
                  </a:moveTo>
                  <a:lnTo>
                    <a:pt x="0" y="406400"/>
                  </a:lnTo>
                  <a:lnTo>
                    <a:pt x="203200" y="406400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406400"/>
                  </a:lnTo>
                  <a:lnTo>
                    <a:pt x="812800" y="406400"/>
                  </a:lnTo>
                  <a:lnTo>
                    <a:pt x="406400" y="812800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203200" y="-47625"/>
              <a:ext cx="406400" cy="7588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22" name="Group 22"/>
          <p:cNvGrpSpPr/>
          <p:nvPr/>
        </p:nvGrpSpPr>
        <p:grpSpPr>
          <a:xfrm rot="16200000">
            <a:off x="10137703" y="7197597"/>
            <a:ext cx="1110438" cy="1642534"/>
            <a:chOff x="0" y="0"/>
            <a:chExt cx="812800" cy="2685217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812800" cy="2685217"/>
            </a:xfrm>
            <a:custGeom>
              <a:avLst/>
              <a:gdLst/>
              <a:ahLst/>
              <a:cxnLst/>
              <a:rect l="l" t="t" r="r" b="b"/>
              <a:pathLst>
                <a:path w="812800" h="2685217">
                  <a:moveTo>
                    <a:pt x="406400" y="2685217"/>
                  </a:moveTo>
                  <a:lnTo>
                    <a:pt x="0" y="2278817"/>
                  </a:lnTo>
                  <a:lnTo>
                    <a:pt x="203200" y="2278817"/>
                  </a:lnTo>
                  <a:lnTo>
                    <a:pt x="203200" y="0"/>
                  </a:lnTo>
                  <a:lnTo>
                    <a:pt x="609600" y="0"/>
                  </a:lnTo>
                  <a:lnTo>
                    <a:pt x="609600" y="2278817"/>
                  </a:lnTo>
                  <a:lnTo>
                    <a:pt x="812800" y="2278817"/>
                  </a:lnTo>
                  <a:lnTo>
                    <a:pt x="406400" y="2685217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203200" y="-47625"/>
              <a:ext cx="406400" cy="263124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25" name="TextBox 25"/>
          <p:cNvSpPr txBox="1"/>
          <p:nvPr/>
        </p:nvSpPr>
        <p:spPr>
          <a:xfrm>
            <a:off x="12102987" y="6739065"/>
            <a:ext cx="4954459" cy="22982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297"/>
              </a:lnSpc>
            </a:pPr>
            <a:r>
              <a:rPr lang="en-US" sz="3578" b="1" spc="143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Persaingan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578" b="1" spc="143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usaha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578" b="1" spc="143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tidak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578" b="1" spc="143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sehat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578" spc="143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atau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3578" b="1" spc="143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perlindungan</a:t>
            </a:r>
            <a:r>
              <a:rPr lang="en-US" sz="3578" b="1" spc="143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KI?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A5A9C8-2A14-8A52-6B07-36CF093F8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BC3334F-F23C-70B7-0031-33CC5F27C147}"/>
              </a:ext>
            </a:extLst>
          </p:cNvPr>
          <p:cNvGrpSpPr/>
          <p:nvPr/>
        </p:nvGrpSpPr>
        <p:grpSpPr>
          <a:xfrm>
            <a:off x="0" y="0"/>
            <a:ext cx="2675082" cy="10287000"/>
            <a:chOff x="0" y="0"/>
            <a:chExt cx="704548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977FE127-ABC1-2376-B784-9FA4D236A885}"/>
                </a:ext>
              </a:extLst>
            </p:cNvPr>
            <p:cNvSpPr/>
            <p:nvPr/>
          </p:nvSpPr>
          <p:spPr>
            <a:xfrm>
              <a:off x="0" y="0"/>
              <a:ext cx="704548" cy="2709333"/>
            </a:xfrm>
            <a:custGeom>
              <a:avLst/>
              <a:gdLst/>
              <a:ahLst/>
              <a:cxnLst/>
              <a:rect l="l" t="t" r="r" b="b"/>
              <a:pathLst>
                <a:path w="704548" h="2709333">
                  <a:moveTo>
                    <a:pt x="0" y="0"/>
                  </a:moveTo>
                  <a:lnTo>
                    <a:pt x="704548" y="0"/>
                  </a:lnTo>
                  <a:lnTo>
                    <a:pt x="70454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0A9E015-701B-1C0D-299B-94DC1295123A}"/>
                </a:ext>
              </a:extLst>
            </p:cNvPr>
            <p:cNvSpPr txBox="1"/>
            <p:nvPr/>
          </p:nvSpPr>
          <p:spPr>
            <a:xfrm>
              <a:off x="0" y="-47625"/>
              <a:ext cx="70454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5" name="AutoShape 5">
            <a:extLst>
              <a:ext uri="{FF2B5EF4-FFF2-40B4-BE49-F238E27FC236}">
                <a16:creationId xmlns:a16="http://schemas.microsoft.com/office/drawing/2014/main" id="{A85041CD-BB9F-7082-25D1-C1BD422AF09F}"/>
              </a:ext>
            </a:extLst>
          </p:cNvPr>
          <p:cNvSpPr/>
          <p:nvPr/>
        </p:nvSpPr>
        <p:spPr>
          <a:xfrm flipV="1">
            <a:off x="3731834" y="2526547"/>
            <a:ext cx="4351856" cy="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C13D7ECE-767F-F73C-0FC8-2C29781C6485}"/>
              </a:ext>
            </a:extLst>
          </p:cNvPr>
          <p:cNvGrpSpPr/>
          <p:nvPr/>
        </p:nvGrpSpPr>
        <p:grpSpPr>
          <a:xfrm>
            <a:off x="1028700" y="8881660"/>
            <a:ext cx="715180" cy="715180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7AF6AE26-105F-4272-9478-8BA5E07394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EAE4D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AB0194DF-55B0-8B42-EEAB-49AA2E8FC6AB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DAEF0F0F-8975-E3AD-B28E-69129672BF36}"/>
              </a:ext>
            </a:extLst>
          </p:cNvPr>
          <p:cNvGrpSpPr/>
          <p:nvPr/>
        </p:nvGrpSpPr>
        <p:grpSpPr>
          <a:xfrm>
            <a:off x="14871011" y="6031106"/>
            <a:ext cx="5402508" cy="5402508"/>
            <a:chOff x="0" y="0"/>
            <a:chExt cx="812800" cy="8128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4EA3832-EB07-876C-0262-0697C93D2AA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B5380DD9-FA2C-BFE9-5805-F83AE3BF1C05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5" name="TextBox 15">
            <a:extLst>
              <a:ext uri="{FF2B5EF4-FFF2-40B4-BE49-F238E27FC236}">
                <a16:creationId xmlns:a16="http://schemas.microsoft.com/office/drawing/2014/main" id="{0594ADA9-7CEC-CE5B-4576-81DF26732C90}"/>
              </a:ext>
            </a:extLst>
          </p:cNvPr>
          <p:cNvSpPr txBox="1"/>
          <p:nvPr/>
        </p:nvSpPr>
        <p:spPr>
          <a:xfrm>
            <a:off x="3731834" y="1123950"/>
            <a:ext cx="8622374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 dirty="0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PERMASALAHAN</a:t>
            </a: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3728C6FE-0736-91B0-B377-4D96A3CA14D0}"/>
              </a:ext>
            </a:extLst>
          </p:cNvPr>
          <p:cNvSpPr txBox="1"/>
          <p:nvPr/>
        </p:nvSpPr>
        <p:spPr>
          <a:xfrm>
            <a:off x="3701899" y="3238552"/>
            <a:ext cx="13870366" cy="36321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lvl="0" indent="-457200">
              <a:lnSpc>
                <a:spcPts val="4767"/>
              </a:lnSpc>
              <a:buFont typeface="Arial" panose="020B0604020202020204" pitchFamily="34" charset="0"/>
              <a:buChar char="•"/>
            </a:pP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Bagaimana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implikasi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dari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penerapan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kebijakan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“Refusal to License”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terhadap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inovasi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dan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perkembangan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teknologi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?</a:t>
            </a:r>
          </a:p>
          <a:p>
            <a:pPr marL="457200" lvl="0" indent="-457200">
              <a:lnSpc>
                <a:spcPts val="4767"/>
              </a:lnSpc>
              <a:buFont typeface="Arial" panose="020B0604020202020204" pitchFamily="34" charset="0"/>
              <a:buChar char="•"/>
            </a:pPr>
            <a:endParaRPr lang="en-US" sz="3200" b="1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457200" lvl="0" indent="-457200">
              <a:lnSpc>
                <a:spcPts val="4767"/>
              </a:lnSpc>
              <a:buFont typeface="Arial" panose="020B0604020202020204" pitchFamily="34" charset="0"/>
              <a:buChar char="•"/>
            </a:pP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Bagaimana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bentuk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pengaturan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mencegah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penyalahgunaan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“Refusal to License”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tanpa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merugikan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hak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3200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pemegang</a:t>
            </a:r>
            <a:r>
              <a:rPr lang="en-US" sz="3200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KI?</a:t>
            </a:r>
            <a:endParaRPr lang="en-US" sz="3200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949804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033BB-7B0A-8687-9122-20ACDE43BC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87577534-71AA-0EC4-33DF-F3B6A70B6CF1}"/>
              </a:ext>
            </a:extLst>
          </p:cNvPr>
          <p:cNvGrpSpPr/>
          <p:nvPr/>
        </p:nvGrpSpPr>
        <p:grpSpPr>
          <a:xfrm>
            <a:off x="0" y="0"/>
            <a:ext cx="2675082" cy="10287000"/>
            <a:chOff x="0" y="0"/>
            <a:chExt cx="704548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E1703913-1F80-DABC-6E0C-F3CFBFBB6AFA}"/>
                </a:ext>
              </a:extLst>
            </p:cNvPr>
            <p:cNvSpPr/>
            <p:nvPr/>
          </p:nvSpPr>
          <p:spPr>
            <a:xfrm>
              <a:off x="0" y="0"/>
              <a:ext cx="704548" cy="2709333"/>
            </a:xfrm>
            <a:custGeom>
              <a:avLst/>
              <a:gdLst/>
              <a:ahLst/>
              <a:cxnLst/>
              <a:rect l="l" t="t" r="r" b="b"/>
              <a:pathLst>
                <a:path w="704548" h="2709333">
                  <a:moveTo>
                    <a:pt x="0" y="0"/>
                  </a:moveTo>
                  <a:lnTo>
                    <a:pt x="704548" y="0"/>
                  </a:lnTo>
                  <a:lnTo>
                    <a:pt x="70454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1E2C9D7-FF97-2407-519B-80CF6DF5EFB0}"/>
                </a:ext>
              </a:extLst>
            </p:cNvPr>
            <p:cNvSpPr txBox="1"/>
            <p:nvPr/>
          </p:nvSpPr>
          <p:spPr>
            <a:xfrm>
              <a:off x="0" y="-47625"/>
              <a:ext cx="70454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5" name="AutoShape 5">
            <a:extLst>
              <a:ext uri="{FF2B5EF4-FFF2-40B4-BE49-F238E27FC236}">
                <a16:creationId xmlns:a16="http://schemas.microsoft.com/office/drawing/2014/main" id="{9039CBAC-BD64-6BA3-A588-97EB49055A72}"/>
              </a:ext>
            </a:extLst>
          </p:cNvPr>
          <p:cNvSpPr/>
          <p:nvPr/>
        </p:nvSpPr>
        <p:spPr>
          <a:xfrm flipV="1">
            <a:off x="3731834" y="2526547"/>
            <a:ext cx="4351856" cy="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2263C969-D60E-9962-0A4C-9CDE13C044BA}"/>
              </a:ext>
            </a:extLst>
          </p:cNvPr>
          <p:cNvGrpSpPr/>
          <p:nvPr/>
        </p:nvGrpSpPr>
        <p:grpSpPr>
          <a:xfrm>
            <a:off x="1028700" y="8881660"/>
            <a:ext cx="715180" cy="715180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3E675D84-BCE8-C3B7-53B1-9543354D266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EAE4D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54190A5C-77DF-0082-C7AD-46208DDB2BA6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587AC4EC-3DF5-0269-0BCE-FA24DBD0590C}"/>
              </a:ext>
            </a:extLst>
          </p:cNvPr>
          <p:cNvGrpSpPr/>
          <p:nvPr/>
        </p:nvGrpSpPr>
        <p:grpSpPr>
          <a:xfrm>
            <a:off x="14871011" y="6031106"/>
            <a:ext cx="5402508" cy="5402508"/>
            <a:chOff x="0" y="0"/>
            <a:chExt cx="812800" cy="8128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F0E041E-AE75-0255-B3A8-630E5150AA5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7D51B470-3EDE-6DA3-A867-7247A09B8885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5" name="TextBox 15">
            <a:extLst>
              <a:ext uri="{FF2B5EF4-FFF2-40B4-BE49-F238E27FC236}">
                <a16:creationId xmlns:a16="http://schemas.microsoft.com/office/drawing/2014/main" id="{44B13B42-A925-44CA-FFCF-5396A9854AC3}"/>
              </a:ext>
            </a:extLst>
          </p:cNvPr>
          <p:cNvSpPr txBox="1"/>
          <p:nvPr/>
        </p:nvSpPr>
        <p:spPr>
          <a:xfrm>
            <a:off x="3731834" y="1123950"/>
            <a:ext cx="8622374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 dirty="0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PEMBAHASAN</a:t>
            </a: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A49D394C-8C79-4B79-1AF7-E80BF5C7BA86}"/>
              </a:ext>
            </a:extLst>
          </p:cNvPr>
          <p:cNvSpPr txBox="1"/>
          <p:nvPr/>
        </p:nvSpPr>
        <p:spPr>
          <a:xfrm>
            <a:off x="3731834" y="3027874"/>
            <a:ext cx="13870366" cy="36290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4767"/>
              </a:lnSpc>
            </a:pP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Pasal 50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huruf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b UU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Persaingan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Usaha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Tidak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Sehat:</a:t>
            </a:r>
          </a:p>
          <a:p>
            <a:pPr marL="0" lvl="0" indent="0">
              <a:lnSpc>
                <a:spcPts val="4767"/>
              </a:lnSpc>
            </a:pP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Perkecualian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thd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perjanjian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berkaitan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dengan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atas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kekayaan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intelektual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seperti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paten,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merek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dagang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cipta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desain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produk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industri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rangkaian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elektronik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terpadu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dan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rahasia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dagang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serta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perjanjian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berkaitan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dengan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waralaba</a:t>
            </a:r>
            <a:endParaRPr lang="en-US" sz="2708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>
              <a:lnSpc>
                <a:spcPts val="4767"/>
              </a:lnSpc>
            </a:pPr>
            <a:endParaRPr lang="en-US" sz="2708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7" name="TextBox 17">
            <a:extLst>
              <a:ext uri="{FF2B5EF4-FFF2-40B4-BE49-F238E27FC236}">
                <a16:creationId xmlns:a16="http://schemas.microsoft.com/office/drawing/2014/main" id="{25941751-C886-B43E-0841-15D817BBE3C8}"/>
              </a:ext>
            </a:extLst>
          </p:cNvPr>
          <p:cNvSpPr txBox="1"/>
          <p:nvPr/>
        </p:nvSpPr>
        <p:spPr>
          <a:xfrm>
            <a:off x="3731834" y="6149533"/>
            <a:ext cx="13870366" cy="362907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4767"/>
              </a:lnSpc>
            </a:pP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Peraturan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KPPU No. 2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Tahun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2009 (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Pedoman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Pasal 50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huruf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b)</a:t>
            </a:r>
          </a:p>
          <a:p>
            <a:pPr marL="0" lvl="0" indent="0">
              <a:lnSpc>
                <a:spcPts val="4767"/>
              </a:lnSpc>
            </a:pP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Penolakan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pemberian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Refusal to license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apabila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tidak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termasuk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kategori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essential facilities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diberikan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pengecualian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namun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sebaliknya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apabila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termasuk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kategori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essential facilities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maka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tidak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diberikan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pengeculian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sehingga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ditindaklanjuti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mengenai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kemungkinan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pelanggaran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UU No. 5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Tahun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1999.</a:t>
            </a:r>
          </a:p>
        </p:txBody>
      </p:sp>
    </p:spTree>
    <p:extLst>
      <p:ext uri="{BB962C8B-B14F-4D97-AF65-F5344CB8AC3E}">
        <p14:creationId xmlns:p14="http://schemas.microsoft.com/office/powerpoint/2010/main" val="3684247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111DC-CAC8-21C4-3A41-9FB7B8844F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DF53AC12-37FC-57BC-CBB0-390878B49A92}"/>
              </a:ext>
            </a:extLst>
          </p:cNvPr>
          <p:cNvGrpSpPr/>
          <p:nvPr/>
        </p:nvGrpSpPr>
        <p:grpSpPr>
          <a:xfrm>
            <a:off x="0" y="0"/>
            <a:ext cx="2675082" cy="10287000"/>
            <a:chOff x="0" y="0"/>
            <a:chExt cx="704548" cy="2709333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E45FB66-B4B0-8D58-CD11-258CA1104F54}"/>
                </a:ext>
              </a:extLst>
            </p:cNvPr>
            <p:cNvSpPr/>
            <p:nvPr/>
          </p:nvSpPr>
          <p:spPr>
            <a:xfrm>
              <a:off x="0" y="0"/>
              <a:ext cx="704548" cy="2709333"/>
            </a:xfrm>
            <a:custGeom>
              <a:avLst/>
              <a:gdLst/>
              <a:ahLst/>
              <a:cxnLst/>
              <a:rect l="l" t="t" r="r" b="b"/>
              <a:pathLst>
                <a:path w="704548" h="2709333">
                  <a:moveTo>
                    <a:pt x="0" y="0"/>
                  </a:moveTo>
                  <a:lnTo>
                    <a:pt x="704548" y="0"/>
                  </a:lnTo>
                  <a:lnTo>
                    <a:pt x="704548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35EA036-A016-183E-12D1-AC56213CC0C5}"/>
                </a:ext>
              </a:extLst>
            </p:cNvPr>
            <p:cNvSpPr txBox="1"/>
            <p:nvPr/>
          </p:nvSpPr>
          <p:spPr>
            <a:xfrm>
              <a:off x="0" y="-47625"/>
              <a:ext cx="704548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5" name="AutoShape 5">
            <a:extLst>
              <a:ext uri="{FF2B5EF4-FFF2-40B4-BE49-F238E27FC236}">
                <a16:creationId xmlns:a16="http://schemas.microsoft.com/office/drawing/2014/main" id="{71300206-DCED-B222-C6BE-424C91B4E7F8}"/>
              </a:ext>
            </a:extLst>
          </p:cNvPr>
          <p:cNvSpPr/>
          <p:nvPr/>
        </p:nvSpPr>
        <p:spPr>
          <a:xfrm flipV="1">
            <a:off x="3731834" y="2526547"/>
            <a:ext cx="4351856" cy="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6" name="Group 6">
            <a:extLst>
              <a:ext uri="{FF2B5EF4-FFF2-40B4-BE49-F238E27FC236}">
                <a16:creationId xmlns:a16="http://schemas.microsoft.com/office/drawing/2014/main" id="{2C73B4BA-8B03-498B-6145-16CE49664993}"/>
              </a:ext>
            </a:extLst>
          </p:cNvPr>
          <p:cNvGrpSpPr/>
          <p:nvPr/>
        </p:nvGrpSpPr>
        <p:grpSpPr>
          <a:xfrm>
            <a:off x="1028700" y="8881660"/>
            <a:ext cx="715180" cy="715180"/>
            <a:chOff x="0" y="0"/>
            <a:chExt cx="812800" cy="812800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C14C25CD-CBD2-2F70-8457-712915BAC88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EAE4D2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TextBox 8">
              <a:extLst>
                <a:ext uri="{FF2B5EF4-FFF2-40B4-BE49-F238E27FC236}">
                  <a16:creationId xmlns:a16="http://schemas.microsoft.com/office/drawing/2014/main" id="{932AD79B-61AC-A303-02FC-ADA50960C7CE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8CB23A2B-7F58-EA48-75F6-5F583EDA5EFC}"/>
              </a:ext>
            </a:extLst>
          </p:cNvPr>
          <p:cNvGrpSpPr/>
          <p:nvPr/>
        </p:nvGrpSpPr>
        <p:grpSpPr>
          <a:xfrm>
            <a:off x="14871011" y="6031106"/>
            <a:ext cx="5402508" cy="5402508"/>
            <a:chOff x="0" y="0"/>
            <a:chExt cx="812800" cy="8128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1259D1FB-3990-BD40-B2F8-1D2A85E4550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C511362A-EC66-85D9-4695-3391E9B23906}"/>
                </a:ext>
              </a:extLst>
            </p:cNvPr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5" name="TextBox 15">
            <a:extLst>
              <a:ext uri="{FF2B5EF4-FFF2-40B4-BE49-F238E27FC236}">
                <a16:creationId xmlns:a16="http://schemas.microsoft.com/office/drawing/2014/main" id="{F8487AE1-5C7F-58C8-936A-154E82FEA237}"/>
              </a:ext>
            </a:extLst>
          </p:cNvPr>
          <p:cNvSpPr txBox="1"/>
          <p:nvPr/>
        </p:nvSpPr>
        <p:spPr>
          <a:xfrm>
            <a:off x="3731834" y="1123950"/>
            <a:ext cx="8622374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 dirty="0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PEMBAHASAN</a:t>
            </a:r>
          </a:p>
        </p:txBody>
      </p:sp>
      <p:sp>
        <p:nvSpPr>
          <p:cNvPr id="16" name="TextBox 16">
            <a:extLst>
              <a:ext uri="{FF2B5EF4-FFF2-40B4-BE49-F238E27FC236}">
                <a16:creationId xmlns:a16="http://schemas.microsoft.com/office/drawing/2014/main" id="{ACD57901-D246-1099-88B5-869676BD27F5}"/>
              </a:ext>
            </a:extLst>
          </p:cNvPr>
          <p:cNvSpPr txBox="1"/>
          <p:nvPr/>
        </p:nvSpPr>
        <p:spPr>
          <a:xfrm>
            <a:off x="3731834" y="3027874"/>
            <a:ext cx="13870366" cy="30135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4767"/>
              </a:lnSpc>
            </a:pP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UU Paten</a:t>
            </a:r>
          </a:p>
          <a:p>
            <a:pPr marL="0" lvl="0" indent="0">
              <a:lnSpc>
                <a:spcPts val="4767"/>
              </a:lnSpc>
            </a:pP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Diatur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wajib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compulsory license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dan 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government use 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dilakukan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jika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terjadi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kondisi-kondisi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khusus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(Pasal 82, 93, 109, 111).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Kedua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hal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tsb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ditolak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oleh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pemegang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</a:t>
            </a:r>
            <a:r>
              <a:rPr lang="en-US" sz="2708" i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refusal to license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)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melalui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mekanisme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gugatan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</p:txBody>
      </p:sp>
      <p:sp>
        <p:nvSpPr>
          <p:cNvPr id="12" name="TextBox 16">
            <a:extLst>
              <a:ext uri="{FF2B5EF4-FFF2-40B4-BE49-F238E27FC236}">
                <a16:creationId xmlns:a16="http://schemas.microsoft.com/office/drawing/2014/main" id="{DF581352-296D-9F64-1690-7DB127058D0C}"/>
              </a:ext>
            </a:extLst>
          </p:cNvPr>
          <p:cNvSpPr txBox="1"/>
          <p:nvPr/>
        </p:nvSpPr>
        <p:spPr>
          <a:xfrm>
            <a:off x="3731834" y="6253694"/>
            <a:ext cx="13870366" cy="23979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4767"/>
              </a:lnSpc>
            </a:pP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Pasal 36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ayat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(1) UU Desain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Industri</a:t>
            </a:r>
            <a:endParaRPr lang="en-US" sz="2708" b="1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lvl="0" indent="0">
              <a:lnSpc>
                <a:spcPts val="4767"/>
              </a:lnSpc>
            </a:pP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Perjanjian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dilarang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memuat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ketentuan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menimbulkan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akibat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merugikan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perekonomian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Indonesia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atau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memuat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ketentuan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mengakibatkan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persaingan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usaha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tidak</a:t>
            </a:r>
            <a:r>
              <a:rPr lang="en-US" sz="2708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708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sehat</a:t>
            </a:r>
            <a:endParaRPr lang="en-US" sz="2708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F97CD130-DA27-3016-1823-6E2A9425ECAE}"/>
              </a:ext>
            </a:extLst>
          </p:cNvPr>
          <p:cNvSpPr txBox="1"/>
          <p:nvPr/>
        </p:nvSpPr>
        <p:spPr>
          <a:xfrm>
            <a:off x="3739999" y="8924336"/>
            <a:ext cx="13870366" cy="5513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0" lvl="0" indent="0">
              <a:lnSpc>
                <a:spcPts val="4767"/>
              </a:lnSpc>
            </a:pP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Kasus</a:t>
            </a:r>
            <a:r>
              <a:rPr lang="en-US" sz="2708" b="1" spc="10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Microsoft vs Uni </a:t>
            </a:r>
            <a:r>
              <a:rPr lang="en-US" sz="2708" b="1" spc="10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Eropa</a:t>
            </a:r>
            <a:endParaRPr lang="en-US" sz="2708" b="1" spc="10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626228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291275" y="0"/>
            <a:ext cx="2996725" cy="10287000"/>
            <a:chOff x="0" y="0"/>
            <a:chExt cx="789261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89261" cy="2709333"/>
            </a:xfrm>
            <a:custGeom>
              <a:avLst/>
              <a:gdLst/>
              <a:ahLst/>
              <a:cxnLst/>
              <a:rect l="l" t="t" r="r" b="b"/>
              <a:pathLst>
                <a:path w="789261" h="2709333">
                  <a:moveTo>
                    <a:pt x="0" y="0"/>
                  </a:moveTo>
                  <a:lnTo>
                    <a:pt x="789261" y="0"/>
                  </a:lnTo>
                  <a:lnTo>
                    <a:pt x="78926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789261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7259300" y="9151339"/>
            <a:ext cx="1028700" cy="1135661"/>
            <a:chOff x="0" y="0"/>
            <a:chExt cx="270933" cy="29910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299104"/>
            </a:xfrm>
            <a:custGeom>
              <a:avLst/>
              <a:gdLst/>
              <a:ahLst/>
              <a:cxnLst/>
              <a:rect l="l" t="t" r="r" b="b"/>
              <a:pathLst>
                <a:path w="270933" h="299104">
                  <a:moveTo>
                    <a:pt x="0" y="0"/>
                  </a:moveTo>
                  <a:lnTo>
                    <a:pt x="270933" y="0"/>
                  </a:lnTo>
                  <a:lnTo>
                    <a:pt x="270933" y="299104"/>
                  </a:lnTo>
                  <a:lnTo>
                    <a:pt x="0" y="299104"/>
                  </a:lnTo>
                  <a:close/>
                </a:path>
              </a:pathLst>
            </a:custGeom>
            <a:solidFill>
              <a:srgbClr val="EAE4D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270933" cy="3467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866642" y="0"/>
            <a:ext cx="1028700" cy="1135661"/>
            <a:chOff x="0" y="0"/>
            <a:chExt cx="270933" cy="29910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0933" cy="299104"/>
            </a:xfrm>
            <a:custGeom>
              <a:avLst/>
              <a:gdLst/>
              <a:ahLst/>
              <a:cxnLst/>
              <a:rect l="l" t="t" r="r" b="b"/>
              <a:pathLst>
                <a:path w="270933" h="299104">
                  <a:moveTo>
                    <a:pt x="0" y="0"/>
                  </a:moveTo>
                  <a:lnTo>
                    <a:pt x="270933" y="0"/>
                  </a:lnTo>
                  <a:lnTo>
                    <a:pt x="270933" y="299104"/>
                  </a:lnTo>
                  <a:lnTo>
                    <a:pt x="0" y="299104"/>
                  </a:lnTo>
                  <a:close/>
                </a:path>
              </a:pathLst>
            </a:custGeom>
            <a:solidFill>
              <a:srgbClr val="EAE4D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70933" cy="3467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268930" y="-1565593"/>
            <a:ext cx="5402508" cy="5402508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28700" y="1123950"/>
            <a:ext cx="7158103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PEMBAHASAN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28700" y="2061210"/>
            <a:ext cx="12927496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</a:pPr>
            <a:r>
              <a:rPr lang="en-US" sz="2599" b="1" spc="19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PENERAPAN REFUSAL TO LICENSE AMERIKA SERIKAT DAN UNI EROPA</a:t>
            </a:r>
          </a:p>
        </p:txBody>
      </p:sp>
      <p:sp>
        <p:nvSpPr>
          <p:cNvPr id="16" name="AutoShape 16"/>
          <p:cNvSpPr/>
          <p:nvPr/>
        </p:nvSpPr>
        <p:spPr>
          <a:xfrm>
            <a:off x="631675" y="1135661"/>
            <a:ext cx="0" cy="144201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Box 17"/>
          <p:cNvSpPr txBox="1"/>
          <p:nvPr/>
        </p:nvSpPr>
        <p:spPr>
          <a:xfrm>
            <a:off x="1028700" y="3650107"/>
            <a:ext cx="13335862" cy="29486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72"/>
              </a:lnSpc>
            </a:pP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Berdasarkan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Sherman Act dan Clayton Act, </a:t>
            </a:r>
            <a:r>
              <a:rPr lang="en-US" sz="2200" i="1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refusal to license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hanya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dianggap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melanggar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jika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dibuktikan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bahwa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penolakan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tersebut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menyebabkan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efek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antikompetitif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yang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substansial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,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seperti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dalam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kasus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US v. Microsoft. </a:t>
            </a:r>
            <a:r>
              <a:rPr lang="en-US" sz="2200" i="1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Doctrine of essential facilities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jarang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diterapkan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dalam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kasus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refusal to license di AS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karena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pengadilan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AS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lebih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mengutamakan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perlindungan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hak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kekayaan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intelektual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.</a:t>
            </a:r>
          </a:p>
          <a:p>
            <a:pPr marL="0" lvl="0" indent="0" algn="just">
              <a:lnSpc>
                <a:spcPts val="3872"/>
              </a:lnSpc>
            </a:pPr>
            <a:endParaRPr lang="en-US" sz="2200" spc="88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pSp>
        <p:nvGrpSpPr>
          <p:cNvPr id="18" name="Group 18"/>
          <p:cNvGrpSpPr/>
          <p:nvPr/>
        </p:nvGrpSpPr>
        <p:grpSpPr>
          <a:xfrm>
            <a:off x="10196488" y="1215940"/>
            <a:ext cx="715180" cy="715180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17726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1028700" y="3079555"/>
            <a:ext cx="289778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080"/>
              </a:lnSpc>
            </a:pPr>
            <a:r>
              <a:rPr lang="en-US" sz="2200" b="1" spc="16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AMERIKA SERIKAT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028700" y="7057263"/>
            <a:ext cx="13335862" cy="19483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872"/>
              </a:lnSpc>
            </a:pP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Uni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Eropa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lebih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ketat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dibandingkan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AS. EU 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lebih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sering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menerapkan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doktrin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i="1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essential facilities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dalam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kasus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refusal to license. Jika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suatu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kekayaan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intelektual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dianggap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esensial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untuk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persaingan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di pasar, EU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dapat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memaksa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perusahaan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untuk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memberikan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di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bawah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200" spc="88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kondisi</a:t>
            </a:r>
            <a:r>
              <a:rPr lang="en-US" sz="2200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FRAND </a:t>
            </a:r>
            <a:r>
              <a:rPr lang="en-US" sz="2200" i="1" spc="88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(Fair, Reasonable, and Non-Discriminatory)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028700" y="6484493"/>
            <a:ext cx="2897789" cy="3727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080"/>
              </a:lnSpc>
            </a:pPr>
            <a:r>
              <a:rPr lang="en-US" sz="2200" b="1" spc="162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UNI EROPA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5291275" y="0"/>
            <a:ext cx="2996725" cy="10287000"/>
            <a:chOff x="0" y="0"/>
            <a:chExt cx="789261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789261" cy="2709333"/>
            </a:xfrm>
            <a:custGeom>
              <a:avLst/>
              <a:gdLst/>
              <a:ahLst/>
              <a:cxnLst/>
              <a:rect l="l" t="t" r="r" b="b"/>
              <a:pathLst>
                <a:path w="789261" h="2709333">
                  <a:moveTo>
                    <a:pt x="0" y="0"/>
                  </a:moveTo>
                  <a:lnTo>
                    <a:pt x="789261" y="0"/>
                  </a:lnTo>
                  <a:lnTo>
                    <a:pt x="789261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17726D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789261" cy="275695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7259300" y="9151339"/>
            <a:ext cx="1028700" cy="1135661"/>
            <a:chOff x="0" y="0"/>
            <a:chExt cx="270933" cy="299104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70933" cy="299104"/>
            </a:xfrm>
            <a:custGeom>
              <a:avLst/>
              <a:gdLst/>
              <a:ahLst/>
              <a:cxnLst/>
              <a:rect l="l" t="t" r="r" b="b"/>
              <a:pathLst>
                <a:path w="270933" h="299104">
                  <a:moveTo>
                    <a:pt x="0" y="0"/>
                  </a:moveTo>
                  <a:lnTo>
                    <a:pt x="270933" y="0"/>
                  </a:lnTo>
                  <a:lnTo>
                    <a:pt x="270933" y="299104"/>
                  </a:lnTo>
                  <a:lnTo>
                    <a:pt x="0" y="299104"/>
                  </a:lnTo>
                  <a:close/>
                </a:path>
              </a:pathLst>
            </a:custGeom>
            <a:solidFill>
              <a:srgbClr val="EAE4D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270933" cy="3467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0866642" y="0"/>
            <a:ext cx="1028700" cy="1135661"/>
            <a:chOff x="0" y="0"/>
            <a:chExt cx="270933" cy="299104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270933" cy="299104"/>
            </a:xfrm>
            <a:custGeom>
              <a:avLst/>
              <a:gdLst/>
              <a:ahLst/>
              <a:cxnLst/>
              <a:rect l="l" t="t" r="r" b="b"/>
              <a:pathLst>
                <a:path w="270933" h="299104">
                  <a:moveTo>
                    <a:pt x="0" y="0"/>
                  </a:moveTo>
                  <a:lnTo>
                    <a:pt x="270933" y="0"/>
                  </a:lnTo>
                  <a:lnTo>
                    <a:pt x="270933" y="299104"/>
                  </a:lnTo>
                  <a:lnTo>
                    <a:pt x="0" y="299104"/>
                  </a:lnTo>
                  <a:close/>
                </a:path>
              </a:pathLst>
            </a:custGeom>
            <a:solidFill>
              <a:srgbClr val="EAE4D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0" y="-47625"/>
              <a:ext cx="270933" cy="34672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3268930" y="-1565593"/>
            <a:ext cx="5402508" cy="5402508"/>
            <a:chOff x="0" y="0"/>
            <a:chExt cx="812800" cy="812800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952500" cap="sq">
              <a:solidFill>
                <a:srgbClr val="F6F6F6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028700" y="1123950"/>
            <a:ext cx="7158103" cy="9944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560"/>
              </a:lnSpc>
            </a:pPr>
            <a:r>
              <a:rPr lang="en-US" sz="7200" b="1" dirty="0">
                <a:solidFill>
                  <a:srgbClr val="17726D"/>
                </a:solidFill>
                <a:latin typeface="Inter Bold"/>
                <a:ea typeface="Inter Bold"/>
                <a:cs typeface="Inter Bold"/>
                <a:sym typeface="Inter Bold"/>
              </a:rPr>
              <a:t>KESIMPULAN</a:t>
            </a:r>
          </a:p>
        </p:txBody>
      </p:sp>
      <p:sp>
        <p:nvSpPr>
          <p:cNvPr id="15" name="AutoShape 15"/>
          <p:cNvSpPr/>
          <p:nvPr/>
        </p:nvSpPr>
        <p:spPr>
          <a:xfrm>
            <a:off x="631675" y="1135661"/>
            <a:ext cx="0" cy="1442010"/>
          </a:xfrm>
          <a:prstGeom prst="line">
            <a:avLst/>
          </a:prstGeom>
          <a:ln w="76200" cap="flat">
            <a:solidFill>
              <a:srgbClr val="EAE4D2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6" name="Group 16"/>
          <p:cNvGrpSpPr/>
          <p:nvPr/>
        </p:nvGrpSpPr>
        <p:grpSpPr>
          <a:xfrm>
            <a:off x="10196488" y="1215940"/>
            <a:ext cx="715180" cy="715180"/>
            <a:chOff x="0" y="0"/>
            <a:chExt cx="812800" cy="81280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76200" cap="sq">
              <a:solidFill>
                <a:srgbClr val="17726D"/>
              </a:solidFill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6200" y="28575"/>
              <a:ext cx="660400" cy="7080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79"/>
                </a:lnSpc>
              </a:pPr>
              <a:endParaRPr/>
            </a:p>
          </p:txBody>
        </p:sp>
      </p:grpSp>
      <p:sp>
        <p:nvSpPr>
          <p:cNvPr id="19" name="TextBox 19"/>
          <p:cNvSpPr txBox="1"/>
          <p:nvPr/>
        </p:nvSpPr>
        <p:spPr>
          <a:xfrm>
            <a:off x="943078" y="5930125"/>
            <a:ext cx="13567598" cy="32025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26098" lvl="1" indent="-313049" algn="just">
              <a:lnSpc>
                <a:spcPts val="5103"/>
              </a:lnSpc>
              <a:buFont typeface="Arial"/>
              <a:buChar char="•"/>
            </a:pP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Pengaturan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khusus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terkait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Refusal to License</a:t>
            </a:r>
          </a:p>
          <a:p>
            <a:pPr marL="626098" lvl="1" indent="-313049" algn="just">
              <a:lnSpc>
                <a:spcPts val="5103"/>
              </a:lnSpc>
              <a:buFont typeface="Arial"/>
              <a:buChar char="•"/>
            </a:pP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Pengaturan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batasan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dan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indikator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Essential Facilities</a:t>
            </a:r>
          </a:p>
          <a:p>
            <a:pPr marL="626098" lvl="1" indent="-313049" algn="just">
              <a:lnSpc>
                <a:spcPts val="5103"/>
              </a:lnSpc>
              <a:buFont typeface="Arial"/>
              <a:buChar char="•"/>
            </a:pP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Penerapan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kebijakan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FRAND</a:t>
            </a:r>
          </a:p>
          <a:p>
            <a:pPr marL="626098" lvl="1" indent="-313049" algn="just">
              <a:lnSpc>
                <a:spcPts val="5103"/>
              </a:lnSpc>
              <a:buFont typeface="Arial"/>
              <a:buChar char="•"/>
            </a:pP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Penegakan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hukum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termasuk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penentuan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subyeknya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(KPPU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atau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DJKI)</a:t>
            </a:r>
          </a:p>
          <a:p>
            <a:pPr marL="626098" lvl="1" indent="-313049" algn="just">
              <a:lnSpc>
                <a:spcPts val="5103"/>
              </a:lnSpc>
              <a:buFont typeface="Arial"/>
              <a:buChar char="•"/>
            </a:pP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Pengawasan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sistematis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pada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setiap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perjanjian</a:t>
            </a:r>
            <a:r>
              <a:rPr lang="en-US" sz="2899" spc="115" dirty="0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 </a:t>
            </a:r>
            <a:r>
              <a:rPr lang="en-US" sz="2899" spc="115" dirty="0" err="1">
                <a:solidFill>
                  <a:srgbClr val="000000"/>
                </a:solidFill>
                <a:latin typeface="Open Sans"/>
                <a:ea typeface="Open Sans"/>
                <a:cs typeface="Open Sans"/>
                <a:sym typeface="Open Sans"/>
              </a:rPr>
              <a:t>lisensi</a:t>
            </a:r>
            <a:endParaRPr lang="en-US" sz="2899" spc="115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028700" y="5451682"/>
            <a:ext cx="12927496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</a:pP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YANG DIPERLUKAN INDONESIA: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979269" y="2523820"/>
            <a:ext cx="13495215" cy="27406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Refusal to license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dapat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berdampak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ganda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: </a:t>
            </a:r>
          </a:p>
          <a:p>
            <a:pPr marL="457200" indent="-457200">
              <a:lnSpc>
                <a:spcPts val="3639"/>
              </a:lnSpc>
              <a:buFont typeface="Arial" panose="020B0604020202020204" pitchFamily="34" charset="0"/>
              <a:buChar char="•"/>
            </a:pP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Melindungi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hak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eksklusif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pemegang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KI</a:t>
            </a:r>
          </a:p>
          <a:p>
            <a:pPr marL="457200" indent="-457200">
              <a:lnSpc>
                <a:spcPts val="3639"/>
              </a:lnSpc>
              <a:buFont typeface="Arial" panose="020B0604020202020204" pitchFamily="34" charset="0"/>
              <a:buChar char="•"/>
            </a:pP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Juga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dapat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menghambat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persaingan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,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memperlambat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inovasi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lanjutan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, dan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menciptakan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ketidakseimbangan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dalam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akses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 </a:t>
            </a:r>
            <a:r>
              <a:rPr lang="en-US" sz="2599" b="1" spc="192" dirty="0" err="1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teknologi</a:t>
            </a:r>
            <a:r>
              <a:rPr lang="en-US" sz="2599" b="1" spc="192" dirty="0">
                <a:solidFill>
                  <a:srgbClr val="0000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.</a:t>
            </a:r>
          </a:p>
          <a:p>
            <a:pPr algn="ctr">
              <a:lnSpc>
                <a:spcPts val="3639"/>
              </a:lnSpc>
            </a:pPr>
            <a:endParaRPr lang="en-US" sz="2599" b="1" spc="192" dirty="0">
              <a:solidFill>
                <a:srgbClr val="000000"/>
              </a:solidFill>
              <a:latin typeface="Open Sans Bold"/>
              <a:ea typeface="Open Sans Bold"/>
              <a:cs typeface="Open Sans Bold"/>
              <a:sym typeface="Open Sans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465</Words>
  <Application>Microsoft Macintosh PowerPoint</Application>
  <PresentationFormat>Custom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Open Sans Bold</vt:lpstr>
      <vt:lpstr>Open Sans Semi-Bold</vt:lpstr>
      <vt:lpstr>Arial</vt:lpstr>
      <vt:lpstr>Inter Bold</vt:lpstr>
      <vt:lpstr>Calibri</vt:lpstr>
      <vt:lpstr>Open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Presentasi Konf UNDIP</dc:title>
  <cp:lastModifiedBy>Bebeto Ardyo  S.H.  M.H.</cp:lastModifiedBy>
  <cp:revision>4</cp:revision>
  <dcterms:created xsi:type="dcterms:W3CDTF">2006-08-16T00:00:00Z</dcterms:created>
  <dcterms:modified xsi:type="dcterms:W3CDTF">2024-10-08T08:20:22Z</dcterms:modified>
  <dc:identifier>DAGSz3dbj7Q</dc:identifier>
</cp:coreProperties>
</file>